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ACB9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0A15C55-8517-42AA-B614-E9B94910E393}" styleName="Средний стиль 2 — акцент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Средний стиль 2 — акцент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EB9631B5-78F2-41C9-869B-9F39066F8104}" styleName="Средний стиль 3 — акцент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C4B1156A-380E-4F78-BDF5-A606A8083BF9}" styleName="Средний стиль 4 — акцент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4"/>
              </a:solidFill>
            </a:ln>
          </a:top>
        </a:tcBdr>
        <a:fill>
          <a:solidFill>
            <a:schemeClr val="accent4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4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14" autoAdjust="0"/>
    <p:restoredTop sz="94660"/>
  </p:normalViewPr>
  <p:slideViewPr>
    <p:cSldViewPr snapToGrid="0">
      <p:cViewPr varScale="1">
        <p:scale>
          <a:sx n="85" d="100"/>
          <a:sy n="85" d="100"/>
        </p:scale>
        <p:origin x="590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50.png>
</file>

<file path=ppt/media/image16.jpeg>
</file>

<file path=ppt/media/image17.png>
</file>

<file path=ppt/media/image18.png>
</file>

<file path=ppt/media/image180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image90.pn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-16934" y="0"/>
            <a:ext cx="12231160" cy="6856214"/>
            <a:chOff x="-16934" y="0"/>
            <a:chExt cx="12231160" cy="6856214"/>
          </a:xfrm>
        </p:grpSpPr>
        <p:pic>
          <p:nvPicPr>
            <p:cNvPr id="16" name="Picture 15" descr="HD-PanelTitleR1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26" name="Rectangle 25"/>
            <p:cNvSpPr/>
            <p:nvPr/>
          </p:nvSpPr>
          <p:spPr>
            <a:xfrm>
              <a:off x="2328332" y="1540931"/>
              <a:ext cx="7543802" cy="3835401"/>
            </a:xfrm>
            <a:prstGeom prst="rect">
              <a:avLst/>
            </a:prstGeom>
            <a:noFill/>
            <a:ln w="15875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pic>
          <p:nvPicPr>
            <p:cNvPr id="17" name="Picture 16" descr="HDRibbonTitle-UniformTrim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-16934" y="3147609"/>
              <a:ext cx="2478024" cy="612648"/>
            </a:xfrm>
            <a:prstGeom prst="rect">
              <a:avLst/>
            </a:prstGeom>
          </p:spPr>
        </p:pic>
        <p:pic>
          <p:nvPicPr>
            <p:cNvPr id="20" name="Picture 19" descr="HDRibbonTitle-UniformTrim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9736202" y="3147609"/>
              <a:ext cx="2478024" cy="612648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692398" y="1871131"/>
            <a:ext cx="6815669" cy="1515533"/>
          </a:xfrm>
        </p:spPr>
        <p:txBody>
          <a:bodyPr anchor="b">
            <a:noAutofit/>
          </a:bodyPr>
          <a:lstStyle>
            <a:lvl1pPr algn="ctr">
              <a:defRPr sz="5400">
                <a:effectLst/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2398" y="3657597"/>
            <a:ext cx="6815669" cy="1320802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83232" y="5037663"/>
            <a:ext cx="897467" cy="279400"/>
          </a:xfrm>
        </p:spPr>
        <p:txBody>
          <a:bodyPr/>
          <a:lstStyle/>
          <a:p>
            <a:fld id="{9F229E4B-6006-41C5-A9C6-5FEC04BA3AA4}" type="datetimeFigureOut">
              <a:rPr lang="ru-RU" smtClean="0"/>
              <a:t>29.05.2025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692397" y="5037663"/>
            <a:ext cx="5214635" cy="279400"/>
          </a:xfrm>
        </p:spPr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956900" y="5037663"/>
            <a:ext cx="551167" cy="279400"/>
          </a:xfrm>
        </p:spPr>
        <p:txBody>
          <a:bodyPr/>
          <a:lstStyle/>
          <a:p>
            <a:fld id="{8BC9C18B-7489-47F2-A598-B2FF3716EDB7}" type="slidenum">
              <a:rPr lang="ru-RU" smtClean="0"/>
              <a:t>‹#›</a:t>
            </a:fld>
            <a:endParaRPr lang="ru-RU"/>
          </a:p>
        </p:txBody>
      </p:sp>
      <p:cxnSp>
        <p:nvCxnSpPr>
          <p:cNvPr id="15" name="Straight Connector 14"/>
          <p:cNvCxnSpPr/>
          <p:nvPr/>
        </p:nvCxnSpPr>
        <p:spPr>
          <a:xfrm>
            <a:off x="2692399" y="3522131"/>
            <a:ext cx="6815668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690580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Панорамная фотография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4815415"/>
            <a:ext cx="9609666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041427" y="1041399"/>
            <a:ext cx="10105972" cy="3335869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5401" y="5382153"/>
            <a:ext cx="9609666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229E4B-6006-41C5-A9C6-5FEC04BA3AA4}" type="datetimeFigureOut">
              <a:rPr lang="ru-RU" smtClean="0"/>
              <a:t>29.05.2025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C9C18B-7489-47F2-A598-B2FF3716EDB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366202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Заголовок и подпис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03868" y="982132"/>
            <a:ext cx="9592732" cy="2954868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03868" y="4343399"/>
            <a:ext cx="9592732" cy="1532467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229E4B-6006-41C5-A9C6-5FEC04BA3AA4}" type="datetimeFigureOut">
              <a:rPr lang="ru-RU" smtClean="0"/>
              <a:t>29.05.2025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C9C18B-7489-47F2-A598-B2FF3716EDB7}" type="slidenum">
              <a:rPr lang="ru-RU" smtClean="0"/>
              <a:t>‹#›</a:t>
            </a:fld>
            <a:endParaRPr lang="ru-RU"/>
          </a:p>
        </p:txBody>
      </p:sp>
      <p:cxnSp>
        <p:nvCxnSpPr>
          <p:cNvPr id="15" name="Straight Connector 14"/>
          <p:cNvCxnSpPr/>
          <p:nvPr/>
        </p:nvCxnSpPr>
        <p:spPr>
          <a:xfrm>
            <a:off x="1396169" y="4140199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5036362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982132"/>
            <a:ext cx="9296398" cy="2370668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584200"/>
          </a:xfrm>
        </p:spPr>
        <p:txBody>
          <a:bodyPr anchor="ctr">
            <a:normAutofit/>
          </a:bodyPr>
          <a:lstStyle>
            <a:lvl1pPr marL="0" indent="0" algn="r">
              <a:buFontTx/>
              <a:buNone/>
              <a:defRPr sz="20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343399"/>
            <a:ext cx="9609666" cy="1532467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229E4B-6006-41C5-A9C6-5FEC04BA3AA4}" type="datetimeFigureOut">
              <a:rPr lang="ru-RU" smtClean="0"/>
              <a:t>29.05.2025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C9C18B-7489-47F2-A598-B2FF3716EDB7}" type="slidenum">
              <a:rPr lang="ru-RU" smtClean="0"/>
              <a:t>‹#›</a:t>
            </a:fld>
            <a:endParaRPr lang="ru-RU"/>
          </a:p>
        </p:txBody>
      </p:sp>
      <p:sp>
        <p:nvSpPr>
          <p:cNvPr id="14" name="TextBox 13"/>
          <p:cNvSpPr txBox="1"/>
          <p:nvPr/>
        </p:nvSpPr>
        <p:spPr>
          <a:xfrm>
            <a:off x="862013" y="8799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600267" y="282787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1396169" y="4140199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4868772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Карточка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2" y="3308581"/>
            <a:ext cx="9609668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777381"/>
            <a:ext cx="9609668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229E4B-6006-41C5-A9C6-5FEC04BA3AA4}" type="datetimeFigureOut">
              <a:rPr lang="ru-RU" smtClean="0"/>
              <a:t>29.05.2025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C9C18B-7489-47F2-A598-B2FF3716EDB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9363107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карточки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982132"/>
            <a:ext cx="9296398" cy="2243668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23" name="Text Placeholder 2"/>
          <p:cNvSpPr>
            <a:spLocks noGrp="1"/>
          </p:cNvSpPr>
          <p:nvPr>
            <p:ph type="body" idx="13"/>
          </p:nvPr>
        </p:nvSpPr>
        <p:spPr>
          <a:xfrm>
            <a:off x="1295401" y="3639312"/>
            <a:ext cx="9609668" cy="886968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529667"/>
            <a:ext cx="9609668" cy="13462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229E4B-6006-41C5-A9C6-5FEC04BA3AA4}" type="datetimeFigureOut">
              <a:rPr lang="ru-RU" smtClean="0"/>
              <a:t>29.05.2025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C9C18B-7489-47F2-A598-B2FF3716EDB7}" type="slidenum">
              <a:rPr lang="ru-RU" smtClean="0"/>
              <a:t>‹#›</a:t>
            </a:fld>
            <a:endParaRPr lang="ru-RU"/>
          </a:p>
        </p:txBody>
      </p:sp>
      <p:sp>
        <p:nvSpPr>
          <p:cNvPr id="12" name="TextBox 11"/>
          <p:cNvSpPr txBox="1"/>
          <p:nvPr/>
        </p:nvSpPr>
        <p:spPr>
          <a:xfrm>
            <a:off x="862013" y="8799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600267" y="25992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26" name="Straight Connector 25"/>
          <p:cNvCxnSpPr/>
          <p:nvPr/>
        </p:nvCxnSpPr>
        <p:spPr>
          <a:xfrm>
            <a:off x="1396169" y="3429000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2995606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Истина или лож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982132"/>
            <a:ext cx="9609666" cy="2243668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20" name="Text Placeholder 2"/>
          <p:cNvSpPr>
            <a:spLocks noGrp="1"/>
          </p:cNvSpPr>
          <p:nvPr>
            <p:ph type="body" idx="13"/>
          </p:nvPr>
        </p:nvSpPr>
        <p:spPr>
          <a:xfrm>
            <a:off x="1295401" y="3630168"/>
            <a:ext cx="9609668" cy="841248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4470399"/>
            <a:ext cx="9609670" cy="14054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229E4B-6006-41C5-A9C6-5FEC04BA3AA4}" type="datetimeFigureOut">
              <a:rPr lang="ru-RU" smtClean="0"/>
              <a:t>29.05.2025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C9C18B-7489-47F2-A598-B2FF3716EDB7}" type="slidenum">
              <a:rPr lang="ru-RU" smtClean="0"/>
              <a:t>‹#›</a:t>
            </a:fld>
            <a:endParaRPr lang="ru-RU"/>
          </a:p>
        </p:txBody>
      </p:sp>
      <p:cxnSp>
        <p:nvCxnSpPr>
          <p:cNvPr id="15" name="Straight Connector 14"/>
          <p:cNvCxnSpPr/>
          <p:nvPr/>
        </p:nvCxnSpPr>
        <p:spPr>
          <a:xfrm>
            <a:off x="1396169" y="3429000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9412814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229E4B-6006-41C5-A9C6-5FEC04BA3AA4}" type="datetimeFigureOut">
              <a:rPr lang="ru-RU" smtClean="0"/>
              <a:t>29.05.2025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C9C18B-7489-47F2-A598-B2FF3716EDB7}" type="slidenum">
              <a:rPr lang="ru-RU" smtClean="0"/>
              <a:t>‹#›</a:t>
            </a:fld>
            <a:endParaRPr lang="ru-RU"/>
          </a:p>
        </p:txBody>
      </p:sp>
      <p:cxnSp>
        <p:nvCxnSpPr>
          <p:cNvPr id="14" name="Straight Connector 13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6064268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99356" y="982131"/>
            <a:ext cx="1890895" cy="4893735"/>
          </a:xfrm>
        </p:spPr>
        <p:txBody>
          <a:bodyPr vert="eaVert"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95398" y="982132"/>
            <a:ext cx="7433025" cy="4893734"/>
          </a:xfrm>
        </p:spPr>
        <p:txBody>
          <a:bodyPr vert="eaVert" anchor="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229E4B-6006-41C5-A9C6-5FEC04BA3AA4}" type="datetimeFigureOut">
              <a:rPr lang="ru-RU" smtClean="0"/>
              <a:t>29.05.2025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C9C18B-7489-47F2-A598-B2FF3716EDB7}" type="slidenum">
              <a:rPr lang="ru-RU" smtClean="0"/>
              <a:t>‹#›</a:t>
            </a:fld>
            <a:endParaRPr lang="ru-RU"/>
          </a:p>
        </p:txBody>
      </p:sp>
      <p:cxnSp>
        <p:nvCxnSpPr>
          <p:cNvPr id="14" name="Straight Connector 13"/>
          <p:cNvCxnSpPr/>
          <p:nvPr/>
        </p:nvCxnSpPr>
        <p:spPr>
          <a:xfrm>
            <a:off x="8863890" y="990600"/>
            <a:ext cx="0" cy="487680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954585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229E4B-6006-41C5-A9C6-5FEC04BA3AA4}" type="datetimeFigureOut">
              <a:rPr lang="ru-RU" smtClean="0"/>
              <a:t>29.05.2025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C9C18B-7489-47F2-A598-B2FF3716EDB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762355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15069" y="1752606"/>
            <a:ext cx="8158688" cy="1822514"/>
          </a:xfrm>
        </p:spPr>
        <p:txBody>
          <a:bodyPr anchor="b">
            <a:normAutofit/>
          </a:bodyPr>
          <a:lstStyle>
            <a:lvl1pPr algn="ctr">
              <a:defRPr sz="4400" b="0" cap="none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15067" y="3846051"/>
            <a:ext cx="8158690" cy="954547"/>
          </a:xfrm>
        </p:spPr>
        <p:txBody>
          <a:bodyPr anchor="t"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229E4B-6006-41C5-A9C6-5FEC04BA3AA4}" type="datetimeFigureOut">
              <a:rPr lang="ru-RU" smtClean="0"/>
              <a:t>29.05.2025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C9C18B-7489-47F2-A598-B2FF3716EDB7}" type="slidenum">
              <a:rPr lang="ru-RU" smtClean="0"/>
              <a:t>‹#›</a:t>
            </a:fld>
            <a:endParaRPr lang="ru-RU"/>
          </a:p>
        </p:txBody>
      </p:sp>
      <p:cxnSp>
        <p:nvCxnSpPr>
          <p:cNvPr id="16" name="Straight Connector 15"/>
          <p:cNvCxnSpPr/>
          <p:nvPr/>
        </p:nvCxnSpPr>
        <p:spPr>
          <a:xfrm>
            <a:off x="2012723" y="3710585"/>
            <a:ext cx="8163380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205965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98448" y="2560320"/>
            <a:ext cx="4718304" cy="3310128"/>
          </a:xfrm>
        </p:spPr>
        <p:txBody>
          <a:bodyPr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1344" y="2560320"/>
            <a:ext cx="4718304" cy="3310128"/>
          </a:xfrm>
        </p:spPr>
        <p:txBody>
          <a:bodyPr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229E4B-6006-41C5-A9C6-5FEC04BA3AA4}" type="datetimeFigureOut">
              <a:rPr lang="ru-RU" smtClean="0"/>
              <a:t>29.05.2025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C9C18B-7489-47F2-A598-B2FF3716EDB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342005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2658533"/>
            <a:ext cx="4718304" cy="576262"/>
          </a:xfrm>
        </p:spPr>
        <p:txBody>
          <a:bodyPr anchor="b">
            <a:noAutofit/>
          </a:bodyPr>
          <a:lstStyle>
            <a:lvl1pPr marL="0" indent="0">
              <a:spcBef>
                <a:spcPts val="672"/>
              </a:spcBef>
              <a:spcAft>
                <a:spcPts val="600"/>
              </a:spcAft>
              <a:buNone/>
              <a:defRPr sz="28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400" y="3243262"/>
            <a:ext cx="4718304" cy="2632605"/>
          </a:xfrm>
        </p:spPr>
        <p:txBody>
          <a:bodyPr anchor="t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80670" y="2658533"/>
            <a:ext cx="4718304" cy="576262"/>
          </a:xfrm>
        </p:spPr>
        <p:txBody>
          <a:bodyPr anchor="b">
            <a:noAutofit/>
          </a:bodyPr>
          <a:lstStyle>
            <a:lvl1pPr marL="0" indent="0">
              <a:spcBef>
                <a:spcPts val="672"/>
              </a:spcBef>
              <a:spcAft>
                <a:spcPts val="600"/>
              </a:spcAft>
              <a:buNone/>
              <a:defRPr sz="28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0670" y="3243262"/>
            <a:ext cx="4718304" cy="2632605"/>
          </a:xfrm>
        </p:spPr>
        <p:txBody>
          <a:bodyPr anchor="t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229E4B-6006-41C5-A9C6-5FEC04BA3AA4}" type="datetimeFigureOut">
              <a:rPr lang="ru-RU" smtClean="0"/>
              <a:t>29.05.2025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C9C18B-7489-47F2-A598-B2FF3716EDB7}" type="slidenum">
              <a:rPr lang="ru-RU" smtClean="0"/>
              <a:t>‹#›</a:t>
            </a:fld>
            <a:endParaRPr lang="ru-RU"/>
          </a:p>
        </p:txBody>
      </p:sp>
      <p:cxnSp>
        <p:nvCxnSpPr>
          <p:cNvPr id="18" name="Straight Connector 17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068603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229E4B-6006-41C5-A9C6-5FEC04BA3AA4}" type="datetimeFigureOut">
              <a:rPr lang="ru-RU" smtClean="0"/>
              <a:t>29.05.2025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C9C18B-7489-47F2-A598-B2FF3716EDB7}" type="slidenum">
              <a:rPr lang="ru-RU" smtClean="0"/>
              <a:t>‹#›</a:t>
            </a:fld>
            <a:endParaRPr lang="ru-RU"/>
          </a:p>
        </p:txBody>
      </p:sp>
      <p:cxnSp>
        <p:nvCxnSpPr>
          <p:cNvPr id="14" name="Straight Connector 13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1130296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229E4B-6006-41C5-A9C6-5FEC04BA3AA4}" type="datetimeFigureOut">
              <a:rPr lang="ru-RU" smtClean="0"/>
              <a:t>29.05.2025</a:t>
            </a:fld>
            <a:endParaRPr lang="ru-R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C9C18B-7489-47F2-A598-B2FF3716EDB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7968205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3811" y="1388534"/>
            <a:ext cx="3718455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18668" y="982131"/>
            <a:ext cx="5469466" cy="4893735"/>
          </a:xfrm>
        </p:spPr>
        <p:txBody>
          <a:bodyPr anchor="ctr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3811" y="3031065"/>
            <a:ext cx="3718455" cy="2438404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229E4B-6006-41C5-A9C6-5FEC04BA3AA4}" type="datetimeFigureOut">
              <a:rPr lang="ru-RU" smtClean="0"/>
              <a:t>29.05.2025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C9C18B-7489-47F2-A598-B2FF3716EDB7}" type="slidenum">
              <a:rPr lang="ru-RU" smtClean="0"/>
              <a:t>‹#›</a:t>
            </a:fld>
            <a:endParaRPr lang="ru-RU"/>
          </a:p>
        </p:txBody>
      </p:sp>
      <p:cxnSp>
        <p:nvCxnSpPr>
          <p:cNvPr id="16" name="Straight Connector 15"/>
          <p:cNvCxnSpPr/>
          <p:nvPr/>
        </p:nvCxnSpPr>
        <p:spPr>
          <a:xfrm>
            <a:off x="1396169" y="2912533"/>
            <a:ext cx="35144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193669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399" y="1883832"/>
            <a:ext cx="6241816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094831" y="1041400"/>
            <a:ext cx="3063347" cy="4775200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5399" y="3255432"/>
            <a:ext cx="6241816" cy="1828800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229E4B-6006-41C5-A9C6-5FEC04BA3AA4}" type="datetimeFigureOut">
              <a:rPr lang="ru-RU" smtClean="0"/>
              <a:t>29.05.2025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C9C18B-7489-47F2-A598-B2FF3716EDB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1761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3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-15736" y="0"/>
            <a:ext cx="12229962" cy="6856214"/>
            <a:chOff x="-15736" y="0"/>
            <a:chExt cx="12229962" cy="6856214"/>
          </a:xfrm>
        </p:grpSpPr>
        <p:pic>
          <p:nvPicPr>
            <p:cNvPr id="8" name="Picture 7" descr="HD-PanelContent.png"/>
            <p:cNvPicPr>
              <a:picLocks noChangeAspect="1"/>
            </p:cNvPicPr>
            <p:nvPr/>
          </p:nvPicPr>
          <p:blipFill>
            <a:blip r:embed="rId1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9" name="Rectangle 8"/>
            <p:cNvSpPr/>
            <p:nvPr/>
          </p:nvSpPr>
          <p:spPr>
            <a:xfrm>
              <a:off x="608012" y="609600"/>
              <a:ext cx="10972800" cy="5638800"/>
            </a:xfrm>
            <a:prstGeom prst="rect">
              <a:avLst/>
            </a:prstGeom>
            <a:noFill/>
            <a:ln w="15875" cap="flat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pic>
          <p:nvPicPr>
            <p:cNvPr id="10" name="Picture 9" descr="HDRibbonContent-UniformTrim.png"/>
            <p:cNvPicPr>
              <a:picLocks noChangeAspect="1"/>
            </p:cNvPicPr>
            <p:nvPr/>
          </p:nvPicPr>
          <p:blipFill rotWithShape="1">
            <a:blip r:embed="rId2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-15736" y="3153832"/>
              <a:ext cx="777240" cy="606425"/>
            </a:xfrm>
            <a:prstGeom prst="rect">
              <a:avLst/>
            </a:prstGeom>
          </p:spPr>
        </p:pic>
        <p:pic>
          <p:nvPicPr>
            <p:cNvPr id="11" name="Picture 10" descr="HDRibbonContent-UniformTrim.png"/>
            <p:cNvPicPr>
              <a:picLocks noChangeAspect="1"/>
            </p:cNvPicPr>
            <p:nvPr/>
          </p:nvPicPr>
          <p:blipFill rotWithShape="1">
            <a:blip r:embed="rId2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11436986" y="3153832"/>
              <a:ext cx="777240" cy="606425"/>
            </a:xfrm>
            <a:prstGeom prst="rect">
              <a:avLst/>
            </a:prstGeom>
          </p:spPr>
        </p:pic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95402" y="982132"/>
            <a:ext cx="9601196" cy="13038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2556932"/>
            <a:ext cx="9601196" cy="331893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677501" y="5969000"/>
            <a:ext cx="1600200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9F229E4B-6006-41C5-A9C6-5FEC04BA3AA4}" type="datetimeFigureOut">
              <a:rPr lang="ru-RU" smtClean="0"/>
              <a:t>29.05.2025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295401" y="5969000"/>
            <a:ext cx="7305900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53901" y="5969000"/>
            <a:ext cx="542697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8BC9C18B-7489-47F2-A598-B2FF3716EDB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567837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 cap="none">
          <a:ln w="3175" cmpd="sng">
            <a:noFill/>
          </a:ln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2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20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8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6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slide" Target="slide2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2.png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0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slide" Target="slide2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" Target="slide11.xml"/><Relationship Id="rId7" Type="http://schemas.openxmlformats.org/officeDocument/2006/relationships/slide" Target="slide13.xml"/><Relationship Id="rId2" Type="http://schemas.openxmlformats.org/officeDocument/2006/relationships/slide" Target="slide5.xml"/><Relationship Id="rId1" Type="http://schemas.openxmlformats.org/officeDocument/2006/relationships/slideLayout" Target="../slideLayouts/slideLayout7.xml"/><Relationship Id="rId6" Type="http://schemas.openxmlformats.org/officeDocument/2006/relationships/slide" Target="slide9.xml"/><Relationship Id="rId5" Type="http://schemas.openxmlformats.org/officeDocument/2006/relationships/image" Target="../media/image7.png"/><Relationship Id="rId4" Type="http://schemas.openxmlformats.org/officeDocument/2006/relationships/slide" Target="slide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slide" Target="slide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90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4.png"/><Relationship Id="rId4" Type="http://schemas.openxmlformats.org/officeDocument/2006/relationships/slide" Target="slide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slide" Target="slide2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0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2709651" y="2845917"/>
            <a:ext cx="6815669" cy="1515533"/>
          </a:xfrm>
        </p:spPr>
        <p:txBody>
          <a:bodyPr/>
          <a:lstStyle/>
          <a:p>
            <a:r>
              <a:rPr lang="ru-RU" sz="6000" b="1" dirty="0"/>
              <a:t>Алгоритмы и структуры данных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69011" y="6150114"/>
            <a:ext cx="731482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000" dirty="0"/>
              <a:t>Выполнили студенты гр. 353502: Кашко Анастасия, Згирская Дарья</a:t>
            </a:r>
          </a:p>
          <a:p>
            <a:r>
              <a:rPr lang="ru-RU" sz="2000" dirty="0"/>
              <a:t>Преподаватель: Калугина Марина Алексеевна</a:t>
            </a:r>
          </a:p>
        </p:txBody>
      </p:sp>
    </p:spTree>
    <p:extLst>
      <p:ext uri="{BB962C8B-B14F-4D97-AF65-F5344CB8AC3E}">
        <p14:creationId xmlns:p14="http://schemas.microsoft.com/office/powerpoint/2010/main" val="227732180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0" y="682289"/>
            <a:ext cx="1219200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 eaLnBrk="0" fontAlgn="base" hangingPunct="0">
              <a:spcBef>
                <a:spcPct val="0"/>
              </a:spcBef>
              <a:spcAft>
                <a:spcPct val="0"/>
              </a:spcAft>
              <a:tabLst>
                <a:tab pos="5934075" algn="r"/>
              </a:tabLst>
            </a:pPr>
            <a:r>
              <a:rPr lang="ru-RU" altLang="ru-RU" sz="3600" b="1" dirty="0">
                <a:solidFill>
                  <a:schemeClr val="accent4">
                    <a:lumMod val="50000"/>
                  </a:schemeClr>
                </a:solidFill>
                <a:ea typeface="Calibri" panose="020F0502020204030204" pitchFamily="34" charset="0"/>
                <a:cs typeface="Times New Roman" panose="02020603050405020304" pitchFamily="18" charset="0"/>
              </a:rPr>
              <a:t>Визуализация и тестирование работы алгоритмов</a:t>
            </a:r>
          </a:p>
        </p:txBody>
      </p:sp>
      <p:sp>
        <p:nvSpPr>
          <p:cNvPr id="3" name="Управляющая кнопка: домой 2">
            <a:hlinkClick r:id="rId2" action="ppaction://hlinksldjump" highlightClick="1"/>
          </p:cNvPr>
          <p:cNvSpPr/>
          <p:nvPr/>
        </p:nvSpPr>
        <p:spPr>
          <a:xfrm>
            <a:off x="11188460" y="5848709"/>
            <a:ext cx="338400" cy="338400"/>
          </a:xfrm>
          <a:prstGeom prst="actionButtonHome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5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4" name="Рисунок 3"/>
          <p:cNvPicPr/>
          <p:nvPr/>
        </p:nvPicPr>
        <p:blipFill rotWithShape="1">
          <a:blip r:embed="rId3"/>
          <a:srcRect l="38101" t="10296" r="36292" b="32256"/>
          <a:stretch/>
        </p:blipFill>
        <p:spPr bwMode="auto">
          <a:xfrm>
            <a:off x="3735238" y="2164255"/>
            <a:ext cx="2484767" cy="3115111"/>
          </a:xfrm>
          <a:prstGeom prst="rect">
            <a:avLst/>
          </a:prstGeom>
          <a:ln w="12700">
            <a:solidFill>
              <a:schemeClr val="tx1"/>
            </a:solidFill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5" name="Рисунок 4"/>
          <p:cNvPicPr/>
          <p:nvPr/>
        </p:nvPicPr>
        <p:blipFill rotWithShape="1">
          <a:blip r:embed="rId4"/>
          <a:srcRect l="22448" t="10832" r="55104" b="31996"/>
          <a:stretch/>
        </p:blipFill>
        <p:spPr bwMode="auto">
          <a:xfrm>
            <a:off x="1223812" y="2164255"/>
            <a:ext cx="2330271" cy="3115111"/>
          </a:xfrm>
          <a:prstGeom prst="rect">
            <a:avLst/>
          </a:prstGeom>
          <a:ln w="12700" cap="flat" cmpd="sng" algn="ctr">
            <a:solidFill>
              <a:sysClr val="windowText" lastClr="000000"/>
            </a:solidFill>
            <a:prstDash val="solid"/>
            <a:round/>
            <a:headEnd type="none" w="med" len="med"/>
            <a:tailEnd type="none" w="med" len="med"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6" name="TextBox 5"/>
          <p:cNvSpPr txBox="1"/>
          <p:nvPr/>
        </p:nvSpPr>
        <p:spPr>
          <a:xfrm>
            <a:off x="1639018" y="1794923"/>
            <a:ext cx="48998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>
                <a:solidFill>
                  <a:schemeClr val="accent4">
                    <a:lumMod val="75000"/>
                  </a:schemeClr>
                </a:solidFill>
              </a:rPr>
              <a:t>1 реализация                        2 реализация</a:t>
            </a:r>
          </a:p>
        </p:txBody>
      </p:sp>
      <p:pic>
        <p:nvPicPr>
          <p:cNvPr id="7" name="Рисунок 6"/>
          <p:cNvPicPr/>
          <p:nvPr/>
        </p:nvPicPr>
        <p:blipFill rotWithShape="1">
          <a:blip r:embed="rId5"/>
          <a:srcRect l="3505" t="14903" r="57929" b="24935"/>
          <a:stretch/>
        </p:blipFill>
        <p:spPr bwMode="auto">
          <a:xfrm>
            <a:off x="6719977" y="3060171"/>
            <a:ext cx="3781815" cy="3066553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8" name="Рисунок 7"/>
          <p:cNvPicPr>
            <a:picLocks noChangeAspect="1"/>
          </p:cNvPicPr>
          <p:nvPr/>
        </p:nvPicPr>
        <p:blipFill rotWithShape="1">
          <a:blip r:embed="rId6"/>
          <a:srcRect l="14646" t="55975" r="56202" b="25032"/>
          <a:stretch/>
        </p:blipFill>
        <p:spPr>
          <a:xfrm>
            <a:off x="6719977" y="1547017"/>
            <a:ext cx="3781815" cy="13767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753155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55434" y="5811198"/>
            <a:ext cx="353599" cy="359695"/>
          </a:xfrm>
          <a:prstGeom prst="rect">
            <a:avLst/>
          </a:prstGeom>
        </p:spPr>
      </p:pic>
      <p:sp>
        <p:nvSpPr>
          <p:cNvPr id="3" name="Прямоугольник 2"/>
          <p:cNvSpPr/>
          <p:nvPr/>
        </p:nvSpPr>
        <p:spPr>
          <a:xfrm>
            <a:off x="0" y="598286"/>
            <a:ext cx="12192000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 eaLnBrk="0" fontAlgn="base" hangingPunct="0">
              <a:spcBef>
                <a:spcPct val="0"/>
              </a:spcBef>
              <a:spcAft>
                <a:spcPct val="0"/>
              </a:spcAft>
              <a:tabLst>
                <a:tab pos="5934075" algn="r"/>
              </a:tabLst>
            </a:pPr>
            <a:r>
              <a:rPr lang="ru-RU" altLang="ru-RU" sz="3200" b="1" dirty="0">
                <a:solidFill>
                  <a:schemeClr val="accent4">
                    <a:lumMod val="50000"/>
                  </a:schemeClr>
                </a:solidFill>
                <a:ea typeface="Calibri" panose="020F0502020204030204" pitchFamily="34" charset="0"/>
                <a:cs typeface="Times New Roman" panose="02020603050405020304" pitchFamily="18" charset="0"/>
              </a:rPr>
              <a:t>Тема 4. Графы (задача 9)</a:t>
            </a:r>
            <a:endParaRPr lang="ru-RU" altLang="ru-RU" sz="3200" b="1" dirty="0">
              <a:solidFill>
                <a:schemeClr val="accent4">
                  <a:lumMod val="50000"/>
                </a:schemeClr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032533" y="1149544"/>
            <a:ext cx="10126934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ru-RU" b="1" dirty="0">
                <a:solidFill>
                  <a:schemeClr val="accent4">
                    <a:lumMod val="75000"/>
                  </a:schemeClr>
                </a:solidFill>
              </a:rPr>
              <a:t>Задача: </a:t>
            </a:r>
            <a:r>
              <a:rPr lang="ru-RU" dirty="0">
                <a:solidFill>
                  <a:schemeClr val="accent4">
                    <a:lumMod val="75000"/>
                  </a:schemeClr>
                </a:solidFill>
              </a:rPr>
              <a:t>на олимпиаду прибыло n человек. Некоторые из них знакомы между собой. Круг знакомств задается матрицей A размером n × n. Элемент матрицы А[i, j] = 1, если i-й человек знает j-</a:t>
            </a:r>
            <a:r>
              <a:rPr lang="ru-RU" dirty="0" err="1">
                <a:solidFill>
                  <a:schemeClr val="accent4">
                    <a:lumMod val="75000"/>
                  </a:schemeClr>
                </a:solidFill>
              </a:rPr>
              <a:t>го</a:t>
            </a:r>
            <a:r>
              <a:rPr lang="ru-RU" dirty="0">
                <a:solidFill>
                  <a:schemeClr val="accent4">
                    <a:lumMod val="75000"/>
                  </a:schemeClr>
                </a:solidFill>
              </a:rPr>
              <a:t>, и A[i, j] = 0  в противном случае (если i-й человек знает j-</a:t>
            </a:r>
            <a:r>
              <a:rPr lang="ru-RU" dirty="0" err="1">
                <a:solidFill>
                  <a:schemeClr val="accent4">
                    <a:lumMod val="75000"/>
                  </a:schemeClr>
                </a:solidFill>
              </a:rPr>
              <a:t>го</a:t>
            </a:r>
            <a:r>
              <a:rPr lang="ru-RU" dirty="0">
                <a:solidFill>
                  <a:schemeClr val="accent4">
                    <a:lumMod val="75000"/>
                  </a:schemeClr>
                </a:solidFill>
              </a:rPr>
              <a:t>, то считаем, что и j-й человек знает i-</a:t>
            </a:r>
            <a:r>
              <a:rPr lang="ru-RU" dirty="0" err="1">
                <a:solidFill>
                  <a:schemeClr val="accent4">
                    <a:lumMod val="75000"/>
                  </a:schemeClr>
                </a:solidFill>
              </a:rPr>
              <a:t>го</a:t>
            </a:r>
            <a:r>
              <a:rPr lang="ru-RU" dirty="0">
                <a:solidFill>
                  <a:schemeClr val="accent4">
                    <a:lumMod val="75000"/>
                  </a:schemeClr>
                </a:solidFill>
              </a:rPr>
              <a:t>). Необходимо определить, можно ли опосредованно перезнакомить всех людей между собой (незнакомые люди могут познакомиться только через общего знакомого)? Если нет, то какое максимальное количество людей будут знать друг друга? 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5" name="Таблица 4"/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3373599668"/>
                  </p:ext>
                </p:extLst>
              </p:nvPr>
            </p:nvGraphicFramePr>
            <p:xfrm>
              <a:off x="1295400" y="2870352"/>
              <a:ext cx="9601200" cy="3271204"/>
            </p:xfrm>
            <a:graphic>
              <a:graphicData uri="http://schemas.openxmlformats.org/drawingml/2006/table">
                <a:tbl>
                  <a:tblPr firstRow="1" firstCol="1" bandRow="1">
                    <a:tableStyleId>{EB9631B5-78F2-41C9-869B-9F39066F8104}</a:tableStyleId>
                  </a:tblPr>
                  <a:tblGrid>
                    <a:gridCol w="3200400">
                      <a:extLst>
                        <a:ext uri="{9D8B030D-6E8A-4147-A177-3AD203B41FA5}">
                          <a16:colId xmlns:a16="http://schemas.microsoft.com/office/drawing/2014/main" val="20000"/>
                        </a:ext>
                      </a:extLst>
                    </a:gridCol>
                    <a:gridCol w="3200400">
                      <a:extLst>
                        <a:ext uri="{9D8B030D-6E8A-4147-A177-3AD203B41FA5}">
                          <a16:colId xmlns:a16="http://schemas.microsoft.com/office/drawing/2014/main" val="20001"/>
                        </a:ext>
                      </a:extLst>
                    </a:gridCol>
                    <a:gridCol w="3200400">
                      <a:extLst>
                        <a:ext uri="{9D8B030D-6E8A-4147-A177-3AD203B41FA5}">
                          <a16:colId xmlns:a16="http://schemas.microsoft.com/office/drawing/2014/main" val="20002"/>
                        </a:ext>
                      </a:extLst>
                    </a:gridCol>
                  </a:tblGrid>
                  <a:tr h="0">
                    <a:tc>
                      <a:txBody>
                        <a:bodyPr/>
                        <a:lstStyle/>
                        <a:p>
                          <a:pPr algn="ctr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ru-RU" sz="1400" dirty="0">
                              <a:effectLst/>
                            </a:rPr>
                            <a:t>Характеристика</a:t>
                          </a:r>
                          <a:endParaRPr lang="ru-RU" sz="1100" dirty="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9525"/>
                    </a:tc>
                    <a:tc>
                      <a:txBody>
                        <a:bodyPr/>
                        <a:lstStyle/>
                        <a:p>
                          <a:pPr algn="ctr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ru-RU" sz="1400">
                              <a:effectLst/>
                            </a:rPr>
                            <a:t>Первая реализация</a:t>
                          </a:r>
                          <a:endParaRPr lang="ru-RU" sz="110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9525"/>
                    </a:tc>
                    <a:tc>
                      <a:txBody>
                        <a:bodyPr/>
                        <a:lstStyle/>
                        <a:p>
                          <a:pPr algn="ctr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ru-RU" sz="1400">
                              <a:effectLst/>
                            </a:rPr>
                            <a:t>Вторая реализация</a:t>
                          </a:r>
                          <a:endParaRPr lang="ru-RU" sz="110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9525"/>
                    </a:tc>
                    <a:extLst>
                      <a:ext uri="{0D108BD9-81ED-4DB2-BD59-A6C34878D82A}">
                        <a16:rowId xmlns:a16="http://schemas.microsoft.com/office/drawing/2014/main" val="10000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ru-RU" sz="1400">
                              <a:effectLst/>
                            </a:rPr>
                            <a:t>Временная сложность</a:t>
                          </a:r>
                          <a:endParaRPr lang="ru-RU" sz="110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9525"/>
                    </a:tc>
                    <a:tc>
                      <a:txBody>
                        <a:bodyPr/>
                        <a:lstStyle/>
                        <a:p>
                          <a:pPr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m:rPr>
                                    <m:sty m:val="p"/>
                                  </m:rPr>
                                  <a:rPr lang="ru-RU" sz="1400">
                                    <a:effectLst/>
                                    <a:latin typeface="Cambria Math" panose="02040503050406030204" pitchFamily="18" charset="0"/>
                                  </a:rPr>
                                  <m:t>O</m:t>
                                </m:r>
                                <m:d>
                                  <m:dPr>
                                    <m:ctrlPr>
                                      <a:rPr lang="ru-RU" sz="1400" i="1">
                                        <a:effectLst/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sSup>
                                      <m:sSupPr>
                                        <m:ctrlPr>
                                          <a:rPr lang="ru-RU" sz="1400" i="1">
                                            <a:effectLst/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m:rPr>
                                            <m:sty m:val="p"/>
                                          </m:rPr>
                                          <a:rPr lang="ru-RU" sz="1400">
                                            <a:effectLst/>
                                            <a:latin typeface="Cambria Math" panose="02040503050406030204" pitchFamily="18" charset="0"/>
                                          </a:rPr>
                                          <m:t>n</m:t>
                                        </m:r>
                                      </m:e>
                                      <m:sup>
                                        <m:r>
                                          <a:rPr lang="ru-RU" sz="1400">
                                            <a:effectLst/>
                                            <a:latin typeface="Cambria Math" panose="02040503050406030204" pitchFamily="18" charset="0"/>
                                          </a:rPr>
                                          <m:t>2</m:t>
                                        </m:r>
                                      </m:sup>
                                    </m:sSup>
                                  </m:e>
                                </m:d>
                              </m:oMath>
                            </m:oMathPara>
                          </a14:m>
                          <a:endParaRPr lang="ru-RU" sz="110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9525"/>
                    </a:tc>
                    <a:tc>
                      <a:txBody>
                        <a:bodyPr/>
                        <a:lstStyle/>
                        <a:p>
                          <a:pPr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m:rPr>
                                    <m:sty m:val="p"/>
                                  </m:rPr>
                                  <a:rPr lang="ru-RU" sz="1400">
                                    <a:effectLst/>
                                    <a:latin typeface="Cambria Math" panose="02040503050406030204" pitchFamily="18" charset="0"/>
                                  </a:rPr>
                                  <m:t>O</m:t>
                                </m:r>
                                <m:d>
                                  <m:dPr>
                                    <m:ctrlPr>
                                      <a:rPr lang="ru-RU" sz="1400" i="1">
                                        <a:effectLst/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sSup>
                                      <m:sSupPr>
                                        <m:ctrlPr>
                                          <a:rPr lang="ru-RU" sz="1400" i="1">
                                            <a:effectLst/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m:rPr>
                                            <m:sty m:val="p"/>
                                          </m:rPr>
                                          <a:rPr lang="ru-RU" sz="1400">
                                            <a:effectLst/>
                                            <a:latin typeface="Cambria Math" panose="02040503050406030204" pitchFamily="18" charset="0"/>
                                          </a:rPr>
                                          <m:t>n</m:t>
                                        </m:r>
                                      </m:e>
                                      <m:sup>
                                        <m:r>
                                          <a:rPr lang="ru-RU" sz="1400">
                                            <a:effectLst/>
                                            <a:latin typeface="Cambria Math" panose="02040503050406030204" pitchFamily="18" charset="0"/>
                                          </a:rPr>
                                          <m:t>2</m:t>
                                        </m:r>
                                      </m:sup>
                                    </m:sSup>
                                  </m:e>
                                </m:d>
                                <m:r>
                                  <a:rPr lang="ru-RU" sz="1400">
                                    <a:effectLst/>
                                    <a:latin typeface="Cambria Math" panose="02040503050406030204" pitchFamily="18" charset="0"/>
                                  </a:rPr>
                                  <m:t> ранний выход</m:t>
                                </m:r>
                              </m:oMath>
                            </m:oMathPara>
                          </a14:m>
                          <a:endParaRPr lang="ru-RU" sz="110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9525"/>
                    </a:tc>
                    <a:extLst>
                      <a:ext uri="{0D108BD9-81ED-4DB2-BD59-A6C34878D82A}">
                        <a16:rowId xmlns:a16="http://schemas.microsoft.com/office/drawing/2014/main" val="10001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ru-RU" sz="1400">
                              <a:effectLst/>
                            </a:rPr>
                            <a:t>Дополнительная память</a:t>
                          </a:r>
                          <a:endParaRPr lang="ru-RU" sz="110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9525"/>
                    </a:tc>
                    <a:tc>
                      <a:txBody>
                        <a:bodyPr/>
                        <a:lstStyle/>
                        <a:p>
                          <a:pPr algn="just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ru-RU" sz="1400">
                              <a:effectLst/>
                            </a:rPr>
                            <a:t>O(n) – для очереди</a:t>
                          </a:r>
                          <a:endParaRPr lang="ru-RU" sz="110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9525"/>
                    </a:tc>
                    <a:tc>
                      <a:txBody>
                        <a:bodyPr/>
                        <a:lstStyle/>
                        <a:p>
                          <a:pPr algn="just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ru-RU" sz="1400">
                              <a:effectLst/>
                            </a:rPr>
                            <a:t>O(n) – для очереди (используется не всегда)</a:t>
                          </a:r>
                          <a:endParaRPr lang="ru-RU" sz="110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9525"/>
                    </a:tc>
                    <a:extLst>
                      <a:ext uri="{0D108BD9-81ED-4DB2-BD59-A6C34878D82A}">
                        <a16:rowId xmlns:a16="http://schemas.microsoft.com/office/drawing/2014/main" val="10002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ru-RU" sz="1400">
                              <a:effectLst/>
                            </a:rPr>
                            <a:t>Сложность реализации</a:t>
                          </a:r>
                          <a:endParaRPr lang="ru-RU" sz="110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9525"/>
                    </a:tc>
                    <a:tc>
                      <a:txBody>
                        <a:bodyPr/>
                        <a:lstStyle/>
                        <a:p>
                          <a:pPr algn="just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ru-RU" sz="1400" dirty="0">
                              <a:effectLst/>
                            </a:rPr>
                            <a:t>Необходима работа с очередью</a:t>
                          </a:r>
                          <a:endParaRPr lang="ru-RU" sz="1100" dirty="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9525"/>
                    </a:tc>
                    <a:tc>
                      <a:txBody>
                        <a:bodyPr/>
                        <a:lstStyle/>
                        <a:p>
                          <a:pPr algn="just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ru-RU" sz="1400">
                              <a:effectLst/>
                            </a:rPr>
                            <a:t>Аналогичная, с добавлением логики проверки связности графа без подсчета компонент.</a:t>
                          </a:r>
                          <a:endParaRPr lang="ru-RU" sz="110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9525"/>
                    </a:tc>
                    <a:extLst>
                      <a:ext uri="{0D108BD9-81ED-4DB2-BD59-A6C34878D82A}">
                        <a16:rowId xmlns:a16="http://schemas.microsoft.com/office/drawing/2014/main" val="10003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ru-RU" sz="1400">
                              <a:effectLst/>
                            </a:rPr>
                            <a:t>Преимущества</a:t>
                          </a:r>
                          <a:endParaRPr lang="ru-RU" sz="110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9525"/>
                    </a:tc>
                    <a:tc>
                      <a:txBody>
                        <a:bodyPr/>
                        <a:lstStyle/>
                        <a:p>
                          <a:pPr algn="just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ru-RU" sz="1400">
                              <a:effectLst/>
                            </a:rPr>
                            <a:t>Лучше работает на разряженных графах, не нужно никаких доп. условий</a:t>
                          </a:r>
                          <a:endParaRPr lang="ru-RU" sz="110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9525"/>
                    </a:tc>
                    <a:tc>
                      <a:txBody>
                        <a:bodyPr/>
                        <a:lstStyle/>
                        <a:p>
                          <a:pPr algn="just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ru-RU" sz="1400">
                              <a:effectLst/>
                            </a:rPr>
                            <a:t>Дополнительная память нужна не всегда, при применении на плотных графов необходима только формула проверки связности графа, можно обойтись без очереди.</a:t>
                          </a:r>
                          <a:endParaRPr lang="ru-RU" sz="110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9525"/>
                    </a:tc>
                    <a:extLst>
                      <a:ext uri="{0D108BD9-81ED-4DB2-BD59-A6C34878D82A}">
                        <a16:rowId xmlns:a16="http://schemas.microsoft.com/office/drawing/2014/main" val="10004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ru-RU" sz="1400">
                              <a:effectLst/>
                            </a:rPr>
                            <a:t>Недостатки</a:t>
                          </a:r>
                          <a:endParaRPr lang="ru-RU" sz="110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9525"/>
                    </a:tc>
                    <a:tc>
                      <a:txBody>
                        <a:bodyPr/>
                        <a:lstStyle/>
                        <a:p>
                          <a:pPr algn="just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ru-RU" sz="1400">
                              <a:effectLst/>
                            </a:rPr>
                            <a:t>Работа с очередью.</a:t>
                          </a:r>
                          <a:endParaRPr lang="ru-RU" sz="110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9525"/>
                    </a:tc>
                    <a:tc>
                      <a:txBody>
                        <a:bodyPr/>
                        <a:lstStyle/>
                        <a:p>
                          <a:pPr algn="just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ru-RU" sz="1400" dirty="0">
                              <a:effectLst/>
                            </a:rPr>
                            <a:t>При невыполнении условия связности графа займет больше времени.</a:t>
                          </a:r>
                          <a:endParaRPr lang="ru-RU" sz="1100" dirty="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9525"/>
                    </a:tc>
                    <a:extLst>
                      <a:ext uri="{0D108BD9-81ED-4DB2-BD59-A6C34878D82A}">
                        <a16:rowId xmlns:a16="http://schemas.microsoft.com/office/drawing/2014/main" val="10005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5" name="Таблица 4"/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3373599668"/>
                  </p:ext>
                </p:extLst>
              </p:nvPr>
            </p:nvGraphicFramePr>
            <p:xfrm>
              <a:off x="1295400" y="2870352"/>
              <a:ext cx="9601200" cy="3300541"/>
            </p:xfrm>
            <a:graphic>
              <a:graphicData uri="http://schemas.openxmlformats.org/drawingml/2006/table">
                <a:tbl>
                  <a:tblPr firstRow="1" firstCol="1" bandRow="1">
                    <a:tableStyleId>{EB9631B5-78F2-41C9-869B-9F39066F8104}</a:tableStyleId>
                  </a:tblPr>
                  <a:tblGrid>
                    <a:gridCol w="3200400"/>
                    <a:gridCol w="3200400"/>
                    <a:gridCol w="3200400"/>
                  </a:tblGrid>
                  <a:tr h="239522">
                    <a:tc>
                      <a:txBody>
                        <a:bodyPr/>
                        <a:lstStyle/>
                        <a:p>
                          <a:pPr algn="ctr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ru-RU" sz="1400" dirty="0">
                              <a:effectLst/>
                            </a:rPr>
                            <a:t>Характеристика</a:t>
                          </a:r>
                          <a:endParaRPr lang="ru-RU" sz="1100" dirty="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9525"/>
                    </a:tc>
                    <a:tc>
                      <a:txBody>
                        <a:bodyPr/>
                        <a:lstStyle/>
                        <a:p>
                          <a:pPr algn="ctr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ru-RU" sz="1400">
                              <a:effectLst/>
                            </a:rPr>
                            <a:t>Первая реализация</a:t>
                          </a:r>
                          <a:endParaRPr lang="ru-RU" sz="110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9525"/>
                    </a:tc>
                    <a:tc>
                      <a:txBody>
                        <a:bodyPr/>
                        <a:lstStyle/>
                        <a:p>
                          <a:pPr algn="ctr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ru-RU" sz="1400">
                              <a:effectLst/>
                            </a:rPr>
                            <a:t>Вторая реализация</a:t>
                          </a:r>
                          <a:endParaRPr lang="ru-RU" sz="110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9525"/>
                    </a:tc>
                  </a:tr>
                  <a:tr h="276670">
                    <a:tc>
                      <a:txBody>
                        <a:bodyPr/>
                        <a:lstStyle/>
                        <a:p>
                          <a:pPr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ru-RU" sz="1400">
                              <a:effectLst/>
                            </a:rPr>
                            <a:t>Временная сложность</a:t>
                          </a:r>
                          <a:endParaRPr lang="ru-RU" sz="110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9525"/>
                    </a:tc>
                    <a:tc>
                      <a:txBody>
                        <a:bodyPr/>
                        <a:lstStyle/>
                        <a:p>
                          <a:endParaRPr lang="ru-RU"/>
                        </a:p>
                      </a:txBody>
                      <a:tcPr marL="9525" marR="9525" marT="9525" marB="9525">
                        <a:blipFill rotWithShape="0">
                          <a:blip r:embed="rId3"/>
                          <a:stretch>
                            <a:fillRect l="-99810" t="-97826" r="-100190" b="-1030435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ru-RU"/>
                        </a:p>
                      </a:txBody>
                      <a:tcPr marL="9525" marR="9525" marT="9525" marB="9525">
                        <a:blipFill rotWithShape="0">
                          <a:blip r:embed="rId3"/>
                          <a:stretch>
                            <a:fillRect l="-200190" t="-97826" r="-381" b="-1030435"/>
                          </a:stretch>
                        </a:blipFill>
                      </a:tcPr>
                    </a:tc>
                  </a:tr>
                  <a:tr h="467805">
                    <a:tc>
                      <a:txBody>
                        <a:bodyPr/>
                        <a:lstStyle/>
                        <a:p>
                          <a:pPr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ru-RU" sz="1400">
                              <a:effectLst/>
                            </a:rPr>
                            <a:t>Дополнительная память</a:t>
                          </a:r>
                          <a:endParaRPr lang="ru-RU" sz="110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9525"/>
                    </a:tc>
                    <a:tc>
                      <a:txBody>
                        <a:bodyPr/>
                        <a:lstStyle/>
                        <a:p>
                          <a:pPr algn="just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ru-RU" sz="1400">
                              <a:effectLst/>
                            </a:rPr>
                            <a:t>O(n) – для очереди</a:t>
                          </a:r>
                          <a:endParaRPr lang="ru-RU" sz="110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9525"/>
                    </a:tc>
                    <a:tc>
                      <a:txBody>
                        <a:bodyPr/>
                        <a:lstStyle/>
                        <a:p>
                          <a:pPr algn="just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ru-RU" sz="1400">
                              <a:effectLst/>
                            </a:rPr>
                            <a:t>O(n) – для очереди (используется не всегда)</a:t>
                          </a:r>
                          <a:endParaRPr lang="ru-RU" sz="110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9525"/>
                    </a:tc>
                  </a:tr>
                  <a:tr h="696087">
                    <a:tc>
                      <a:txBody>
                        <a:bodyPr/>
                        <a:lstStyle/>
                        <a:p>
                          <a:pPr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ru-RU" sz="1400">
                              <a:effectLst/>
                            </a:rPr>
                            <a:t>Сложность реализации</a:t>
                          </a:r>
                          <a:endParaRPr lang="ru-RU" sz="110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9525"/>
                    </a:tc>
                    <a:tc>
                      <a:txBody>
                        <a:bodyPr/>
                        <a:lstStyle/>
                        <a:p>
                          <a:pPr algn="just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ru-RU" sz="1400" dirty="0">
                              <a:effectLst/>
                            </a:rPr>
                            <a:t>Необходима работа с очередью</a:t>
                          </a:r>
                          <a:endParaRPr lang="ru-RU" sz="1100" dirty="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9525"/>
                    </a:tc>
                    <a:tc>
                      <a:txBody>
                        <a:bodyPr/>
                        <a:lstStyle/>
                        <a:p>
                          <a:pPr algn="just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ru-RU" sz="1400">
                              <a:effectLst/>
                            </a:rPr>
                            <a:t>Аналогичная, с добавлением логики проверки связности графа без подсчета компонент.</a:t>
                          </a:r>
                          <a:endParaRPr lang="ru-RU" sz="110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9525"/>
                    </a:tc>
                  </a:tr>
                  <a:tr h="1152652">
                    <a:tc>
                      <a:txBody>
                        <a:bodyPr/>
                        <a:lstStyle/>
                        <a:p>
                          <a:pPr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ru-RU" sz="1400">
                              <a:effectLst/>
                            </a:rPr>
                            <a:t>Преимущества</a:t>
                          </a:r>
                          <a:endParaRPr lang="ru-RU" sz="110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9525"/>
                    </a:tc>
                    <a:tc>
                      <a:txBody>
                        <a:bodyPr/>
                        <a:lstStyle/>
                        <a:p>
                          <a:pPr algn="just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ru-RU" sz="1400">
                              <a:effectLst/>
                            </a:rPr>
                            <a:t>Лучше работает на разряженных графах, не нужно никаких доп. условий</a:t>
                          </a:r>
                          <a:endParaRPr lang="ru-RU" sz="110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9525"/>
                    </a:tc>
                    <a:tc>
                      <a:txBody>
                        <a:bodyPr/>
                        <a:lstStyle/>
                        <a:p>
                          <a:pPr algn="just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ru-RU" sz="1400">
                              <a:effectLst/>
                            </a:rPr>
                            <a:t>Дополнительная память нужна не всегда, при применении на плотных графов необходима только формула проверки связности графа, можно обойтись без очереди.</a:t>
                          </a:r>
                          <a:endParaRPr lang="ru-RU" sz="110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9525"/>
                    </a:tc>
                  </a:tr>
                  <a:tr h="467805">
                    <a:tc>
                      <a:txBody>
                        <a:bodyPr/>
                        <a:lstStyle/>
                        <a:p>
                          <a:pPr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ru-RU" sz="1400">
                              <a:effectLst/>
                            </a:rPr>
                            <a:t>Недостатки</a:t>
                          </a:r>
                          <a:endParaRPr lang="ru-RU" sz="110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9525"/>
                    </a:tc>
                    <a:tc>
                      <a:txBody>
                        <a:bodyPr/>
                        <a:lstStyle/>
                        <a:p>
                          <a:pPr algn="just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ru-RU" sz="1400">
                              <a:effectLst/>
                            </a:rPr>
                            <a:t>Работа с очередью.</a:t>
                          </a:r>
                          <a:endParaRPr lang="ru-RU" sz="110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9525"/>
                    </a:tc>
                    <a:tc>
                      <a:txBody>
                        <a:bodyPr/>
                        <a:lstStyle/>
                        <a:p>
                          <a:pPr algn="just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ru-RU" sz="1400" dirty="0">
                              <a:effectLst/>
                            </a:rPr>
                            <a:t>При невыполнении условия связности графа займет больше времени.</a:t>
                          </a:r>
                          <a:endParaRPr lang="ru-RU" sz="1100" dirty="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9525"/>
                    </a:tc>
                  </a:tr>
                </a:tbl>
              </a:graphicData>
            </a:graphic>
          </p:graphicFrame>
        </mc:Fallback>
      </mc:AlternateContent>
    </p:spTree>
    <p:extLst>
      <p:ext uri="{BB962C8B-B14F-4D97-AF65-F5344CB8AC3E}">
        <p14:creationId xmlns:p14="http://schemas.microsoft.com/office/powerpoint/2010/main" val="23878100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0" y="682289"/>
            <a:ext cx="1219200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 eaLnBrk="0" fontAlgn="base" hangingPunct="0">
              <a:spcBef>
                <a:spcPct val="0"/>
              </a:spcBef>
              <a:spcAft>
                <a:spcPct val="0"/>
              </a:spcAft>
              <a:tabLst>
                <a:tab pos="5934075" algn="r"/>
              </a:tabLst>
            </a:pPr>
            <a:r>
              <a:rPr lang="ru-RU" altLang="ru-RU" sz="3600" b="1" dirty="0">
                <a:solidFill>
                  <a:schemeClr val="accent4">
                    <a:lumMod val="50000"/>
                  </a:schemeClr>
                </a:solidFill>
                <a:ea typeface="Calibri" panose="020F0502020204030204" pitchFamily="34" charset="0"/>
                <a:cs typeface="Times New Roman" panose="02020603050405020304" pitchFamily="18" charset="0"/>
              </a:rPr>
              <a:t>Визуализация и тестирование работы алгоритмов</a:t>
            </a:r>
          </a:p>
        </p:txBody>
      </p:sp>
      <p:sp>
        <p:nvSpPr>
          <p:cNvPr id="3" name="Управляющая кнопка: домой 2">
            <a:hlinkClick r:id="rId2" action="ppaction://hlinksldjump" highlightClick="1"/>
          </p:cNvPr>
          <p:cNvSpPr/>
          <p:nvPr/>
        </p:nvSpPr>
        <p:spPr>
          <a:xfrm>
            <a:off x="11188460" y="5848709"/>
            <a:ext cx="338400" cy="338400"/>
          </a:xfrm>
          <a:prstGeom prst="actionButtonHome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5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4" name="Рисунок 3" descr="C:\Users\Admin\AppData\Local\Temp\ksohtml9080\wps6.jpg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76133" y="2666234"/>
            <a:ext cx="3502323" cy="3347193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9683DDFB-37F5-47C8-9FCB-9EC6F1944AC5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8724"/>
          <a:stretch/>
        </p:blipFill>
        <p:spPr>
          <a:xfrm>
            <a:off x="6776133" y="1426891"/>
            <a:ext cx="3484562" cy="1141071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53DA3B0B-8AD1-49AB-AB1B-17D1B1BB06F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792939" y="1426891"/>
            <a:ext cx="4009911" cy="4586536"/>
          </a:xfrm>
          <a:prstGeom prst="rect">
            <a:avLst/>
          </a:prstGeom>
          <a:ln w="19050">
            <a:solidFill>
              <a:schemeClr val="accent4">
                <a:lumMod val="50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354488382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" y="621101"/>
            <a:ext cx="12191999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6600" b="1" dirty="0">
                <a:solidFill>
                  <a:schemeClr val="accent4">
                    <a:lumMod val="50000"/>
                  </a:schemeClr>
                </a:solidFill>
              </a:rPr>
              <a:t>Спасибо за внимание!</a:t>
            </a:r>
          </a:p>
        </p:txBody>
      </p:sp>
      <p:pic>
        <p:nvPicPr>
          <p:cNvPr id="11266" name="Picture 2" descr="Сформированное изображение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16851" y="1729097"/>
            <a:ext cx="6358298" cy="42388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6196614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>
            <a:spLocks noChangeArrowheads="1"/>
          </p:cNvSpPr>
          <p:nvPr/>
        </p:nvSpPr>
        <p:spPr bwMode="auto">
          <a:xfrm>
            <a:off x="1360098" y="1982344"/>
            <a:ext cx="9471803" cy="267765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tabLst>
                <a:tab pos="5934075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tabLst>
                <a:tab pos="5934075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tabLst>
                <a:tab pos="5934075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tabLst>
                <a:tab pos="5934075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tabLst>
                <a:tab pos="5934075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tabLst>
                <a:tab pos="5934075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tabLst>
                <a:tab pos="5934075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tabLst>
                <a:tab pos="5934075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tabLst>
                <a:tab pos="5934075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5934075" algn="r"/>
              </a:tabLst>
            </a:pPr>
            <a:r>
              <a:rPr kumimoji="0" lang="ru-RU" altLang="ru-RU" sz="2400" b="1" i="0" strike="noStrike" cap="none" normalizeH="0" baseline="0" dirty="0">
                <a:ln>
                  <a:noFill/>
                </a:ln>
                <a:solidFill>
                  <a:schemeClr val="accent4">
                    <a:lumMod val="75000"/>
                  </a:schemeClr>
                </a:solidFill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Тема 1.</a:t>
            </a:r>
            <a:r>
              <a:rPr kumimoji="0" lang="ru-RU" altLang="ru-RU" sz="2400" b="0" i="0" strike="noStrike" cap="none" normalizeH="0" baseline="0" dirty="0">
                <a:ln>
                  <a:noFill/>
                </a:ln>
                <a:solidFill>
                  <a:schemeClr val="accent4">
                    <a:lumMod val="75000"/>
                  </a:schemeClr>
                </a:solidFill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 Бинарные поисковые деревья (задача 3)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5934075" algn="r"/>
              </a:tabLst>
            </a:pPr>
            <a:endParaRPr kumimoji="0" lang="ru-RU" altLang="ru-RU" sz="2400" b="0" i="0" strike="noStrike" cap="none" normalizeH="0" baseline="0" dirty="0">
              <a:ln>
                <a:noFill/>
              </a:ln>
              <a:solidFill>
                <a:schemeClr val="accent4">
                  <a:lumMod val="75000"/>
                </a:schemeClr>
              </a:solidFill>
              <a:effectLst/>
              <a:latin typeface="+mj-lt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5934075" algn="r"/>
              </a:tabLst>
            </a:pPr>
            <a:r>
              <a:rPr kumimoji="0" lang="ru-RU" altLang="ru-RU" sz="2400" b="1" i="0" strike="noStrike" cap="none" normalizeH="0" baseline="0" dirty="0">
                <a:ln>
                  <a:noFill/>
                </a:ln>
                <a:solidFill>
                  <a:schemeClr val="accent4">
                    <a:lumMod val="75000"/>
                  </a:schemeClr>
                </a:solidFill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Тема 2.</a:t>
            </a:r>
            <a:r>
              <a:rPr kumimoji="0" lang="ru-RU" altLang="ru-RU" sz="2400" b="0" i="0" strike="noStrike" cap="none" normalizeH="0" baseline="0" dirty="0">
                <a:ln>
                  <a:noFill/>
                </a:ln>
                <a:solidFill>
                  <a:schemeClr val="accent4">
                    <a:lumMod val="75000"/>
                  </a:schemeClr>
                </a:solidFill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 Разработка эффективных алгоритмов (задача 1, задача 9)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5934075" algn="r"/>
              </a:tabLst>
            </a:pPr>
            <a:endParaRPr kumimoji="0" lang="ru-RU" altLang="ru-RU" sz="2400" b="0" i="0" strike="noStrike" cap="none" normalizeH="0" baseline="0" dirty="0">
              <a:ln>
                <a:noFill/>
              </a:ln>
              <a:solidFill>
                <a:schemeClr val="accent4">
                  <a:lumMod val="75000"/>
                </a:schemeClr>
              </a:solidFill>
              <a:effectLst/>
              <a:latin typeface="+mj-lt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5934075" algn="r"/>
              </a:tabLst>
            </a:pPr>
            <a:r>
              <a:rPr kumimoji="0" lang="ru-RU" altLang="ru-RU" sz="2400" b="1" i="0" strike="noStrike" cap="none" normalizeH="0" baseline="0" dirty="0">
                <a:ln>
                  <a:noFill/>
                </a:ln>
                <a:solidFill>
                  <a:schemeClr val="accent4">
                    <a:lumMod val="75000"/>
                  </a:schemeClr>
                </a:solidFill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Тема 3.</a:t>
            </a:r>
            <a:r>
              <a:rPr kumimoji="0" lang="ru-RU" altLang="ru-RU" sz="2400" b="0" i="0" strike="noStrike" cap="none" normalizeH="0" baseline="0" dirty="0">
                <a:ln>
                  <a:noFill/>
                </a:ln>
                <a:solidFill>
                  <a:schemeClr val="accent4">
                    <a:lumMod val="75000"/>
                  </a:schemeClr>
                </a:solidFill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 Структуры данных (задача 4)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5934075" algn="r"/>
              </a:tabLst>
            </a:pPr>
            <a:endParaRPr kumimoji="0" lang="ru-RU" altLang="ru-RU" sz="2400" b="0" i="0" strike="noStrike" cap="none" normalizeH="0" baseline="0" dirty="0">
              <a:ln>
                <a:noFill/>
              </a:ln>
              <a:solidFill>
                <a:schemeClr val="accent4">
                  <a:lumMod val="75000"/>
                </a:schemeClr>
              </a:solidFill>
              <a:effectLst/>
              <a:latin typeface="+mj-lt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5934075" algn="r"/>
              </a:tabLst>
            </a:pPr>
            <a:r>
              <a:rPr kumimoji="0" lang="ru-RU" altLang="ru-RU" sz="2400" b="1" i="0" strike="noStrike" cap="none" normalizeH="0" baseline="0" dirty="0">
                <a:ln>
                  <a:noFill/>
                </a:ln>
                <a:solidFill>
                  <a:schemeClr val="accent4">
                    <a:lumMod val="75000"/>
                  </a:schemeClr>
                </a:solidFill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Тема 4.</a:t>
            </a:r>
            <a:r>
              <a:rPr kumimoji="0" lang="ru-RU" altLang="ru-RU" sz="2400" b="0" i="0" strike="noStrike" cap="none" normalizeH="0" baseline="0" dirty="0">
                <a:ln>
                  <a:noFill/>
                </a:ln>
                <a:solidFill>
                  <a:schemeClr val="accent4">
                    <a:lumMod val="75000"/>
                  </a:schemeClr>
                </a:solidFill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 Графы (задача 9)</a:t>
            </a:r>
            <a:endParaRPr kumimoji="0" lang="ru-RU" altLang="ru-RU" sz="2400" b="0" i="0" strike="noStrike" cap="none" normalizeH="0" baseline="0" dirty="0">
              <a:ln>
                <a:noFill/>
              </a:ln>
              <a:solidFill>
                <a:schemeClr val="accent4">
                  <a:lumMod val="75000"/>
                </a:schemeClr>
              </a:solidFill>
              <a:effectLst/>
              <a:latin typeface="+mj-lt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0" y="690113"/>
            <a:ext cx="12192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4000" b="1" dirty="0">
                <a:solidFill>
                  <a:schemeClr val="accent4">
                    <a:lumMod val="50000"/>
                  </a:schemeClr>
                </a:solidFill>
              </a:rPr>
              <a:t>Список, выполненных задач</a:t>
            </a:r>
          </a:p>
        </p:txBody>
      </p:sp>
      <p:sp>
        <p:nvSpPr>
          <p:cNvPr id="6" name="Управляющая кнопка: далее 5">
            <a:hlinkClick r:id="" action="ppaction://hlinkshowjump?jump=nextslide" highlightClick="1"/>
          </p:cNvPr>
          <p:cNvSpPr/>
          <p:nvPr/>
        </p:nvSpPr>
        <p:spPr>
          <a:xfrm>
            <a:off x="7582619" y="2068609"/>
            <a:ext cx="336430" cy="338162"/>
          </a:xfrm>
          <a:prstGeom prst="actionButtonForwardNex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5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7" name="Управляющая кнопка: далее 6">
            <a:hlinkClick r:id="rId2" action="ppaction://hlinksldjump" highlightClick="1"/>
          </p:cNvPr>
          <p:cNvSpPr/>
          <p:nvPr/>
        </p:nvSpPr>
        <p:spPr>
          <a:xfrm>
            <a:off x="9753601" y="2781725"/>
            <a:ext cx="338400" cy="338400"/>
          </a:xfrm>
          <a:prstGeom prst="actionButtonForwardNex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5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8" name="Управляющая кнопка: далее 7">
            <a:hlinkClick r:id="rId3" action="ppaction://hlinksldjump" highlightClick="1"/>
          </p:cNvPr>
          <p:cNvSpPr/>
          <p:nvPr/>
        </p:nvSpPr>
        <p:spPr>
          <a:xfrm>
            <a:off x="4750279" y="4235574"/>
            <a:ext cx="338400" cy="338400"/>
          </a:xfrm>
          <a:prstGeom prst="actionButtonForwardNex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5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9" name="Управляющая кнопка: далее 8">
            <a:hlinkClick r:id="rId4" action="ppaction://hlinksldjump" highlightClick="1"/>
          </p:cNvPr>
          <p:cNvSpPr/>
          <p:nvPr/>
        </p:nvSpPr>
        <p:spPr>
          <a:xfrm>
            <a:off x="10292751" y="2781725"/>
            <a:ext cx="338400" cy="338400"/>
          </a:xfrm>
          <a:prstGeom prst="actionButtonForwardNex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5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1028" name="Picture 4" descr="Сформированное изображение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11768" y="3399933"/>
            <a:ext cx="2520133" cy="2520134"/>
          </a:xfrm>
          <a:prstGeom prst="rect">
            <a:avLst/>
          </a:prstGeom>
          <a:noFill/>
          <a:ln w="19050">
            <a:solidFill>
              <a:schemeClr val="accent4">
                <a:lumMod val="50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Управляющая кнопка: далее 10">
            <a:hlinkClick r:id="rId6" action="ppaction://hlinksldjump" highlightClick="1"/>
          </p:cNvPr>
          <p:cNvSpPr/>
          <p:nvPr/>
        </p:nvSpPr>
        <p:spPr>
          <a:xfrm>
            <a:off x="6192624" y="3529347"/>
            <a:ext cx="338400" cy="338400"/>
          </a:xfrm>
          <a:prstGeom prst="actionButtonForwardNex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5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3" name="Управляющая кнопка: настраиваемая 12">
            <a:hlinkClick r:id="rId7" action="ppaction://hlinksldjump" highlightClick="1"/>
          </p:cNvPr>
          <p:cNvSpPr/>
          <p:nvPr/>
        </p:nvSpPr>
        <p:spPr>
          <a:xfrm>
            <a:off x="1552901" y="5645424"/>
            <a:ext cx="3036352" cy="375813"/>
          </a:xfrm>
          <a:prstGeom prst="actionButtonBlank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5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b="1" dirty="0">
                <a:solidFill>
                  <a:schemeClr val="accent4">
                    <a:lumMod val="50000"/>
                  </a:schemeClr>
                </a:solidFill>
              </a:rPr>
              <a:t>Завершение презентации</a:t>
            </a:r>
          </a:p>
        </p:txBody>
      </p:sp>
    </p:spTree>
    <p:extLst>
      <p:ext uri="{BB962C8B-B14F-4D97-AF65-F5344CB8AC3E}">
        <p14:creationId xmlns:p14="http://schemas.microsoft.com/office/powerpoint/2010/main" val="364668545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0" y="682289"/>
            <a:ext cx="1219200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 eaLnBrk="0" fontAlgn="base" hangingPunct="0">
              <a:spcBef>
                <a:spcPct val="0"/>
              </a:spcBef>
              <a:spcAft>
                <a:spcPct val="0"/>
              </a:spcAft>
              <a:tabLst>
                <a:tab pos="5934075" algn="r"/>
              </a:tabLst>
            </a:pPr>
            <a:r>
              <a:rPr lang="ru-RU" altLang="ru-RU" sz="3600" b="1" dirty="0">
                <a:solidFill>
                  <a:schemeClr val="accent4">
                    <a:lumMod val="50000"/>
                  </a:schemeClr>
                </a:solidFill>
                <a:ea typeface="Calibri" panose="020F0502020204030204" pitchFamily="34" charset="0"/>
                <a:cs typeface="Times New Roman" panose="02020603050405020304" pitchFamily="18" charset="0"/>
              </a:rPr>
              <a:t>Тема 1. Бинарные поисковые деревья (задача 3)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2369388" y="1769415"/>
            <a:ext cx="745322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ru-RU" b="1" dirty="0">
                <a:solidFill>
                  <a:schemeClr val="accent4">
                    <a:lumMod val="75000"/>
                  </a:schemeClr>
                </a:solidFill>
              </a:rPr>
              <a:t>Задача: </a:t>
            </a:r>
            <a:r>
              <a:rPr lang="ru-RU" dirty="0">
                <a:solidFill>
                  <a:schemeClr val="accent4">
                    <a:lumMod val="75000"/>
                  </a:schemeClr>
                </a:solidFill>
              </a:rPr>
              <a:t>найти и удалить (правым удалением) среднюю по значению вершину из вершин дерева, у которых количество потомков в левом поддереве отличается от количества потомков в правом поддереве на 1. Выполнить прямой (левый) обход полученного дерева.</a:t>
            </a: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55434" y="5811198"/>
            <a:ext cx="353599" cy="359695"/>
          </a:xfrm>
          <a:prstGeom prst="rect">
            <a:avLst/>
          </a:prstGeom>
        </p:spPr>
      </p:pic>
      <p:pic>
        <p:nvPicPr>
          <p:cNvPr id="5" name="Рисунок 4"/>
          <p:cNvPicPr>
            <a:picLocks noChangeAspect="1"/>
          </p:cNvPicPr>
          <p:nvPr/>
        </p:nvPicPr>
        <p:blipFill rotWithShape="1">
          <a:blip r:embed="rId3"/>
          <a:srcRect l="12763" t="61987" r="54474" b="7369"/>
          <a:stretch/>
        </p:blipFill>
        <p:spPr>
          <a:xfrm>
            <a:off x="3738035" y="3342749"/>
            <a:ext cx="4691938" cy="24684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959482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Управляющая кнопка: домой 1">
            <a:hlinkClick r:id="rId2" action="ppaction://hlinksldjump" highlightClick="1"/>
          </p:cNvPr>
          <p:cNvSpPr/>
          <p:nvPr/>
        </p:nvSpPr>
        <p:spPr>
          <a:xfrm>
            <a:off x="11188460" y="5848709"/>
            <a:ext cx="338400" cy="338400"/>
          </a:xfrm>
          <a:prstGeom prst="actionButtonHome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5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5" name="Прямоугольник 4"/>
          <p:cNvSpPr/>
          <p:nvPr/>
        </p:nvSpPr>
        <p:spPr>
          <a:xfrm>
            <a:off x="0" y="682289"/>
            <a:ext cx="1219200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 eaLnBrk="0" fontAlgn="base" hangingPunct="0">
              <a:spcBef>
                <a:spcPct val="0"/>
              </a:spcBef>
              <a:spcAft>
                <a:spcPct val="0"/>
              </a:spcAft>
              <a:tabLst>
                <a:tab pos="5934075" algn="r"/>
              </a:tabLst>
            </a:pPr>
            <a:r>
              <a:rPr lang="ru-RU" altLang="ru-RU" sz="3600" b="1" dirty="0">
                <a:solidFill>
                  <a:schemeClr val="accent4">
                    <a:lumMod val="50000"/>
                  </a:schemeClr>
                </a:solidFill>
                <a:ea typeface="Calibri" panose="020F0502020204030204" pitchFamily="34" charset="0"/>
                <a:cs typeface="Times New Roman" panose="02020603050405020304" pitchFamily="18" charset="0"/>
              </a:rPr>
              <a:t>Визуализация и тестирование работы алгоритмов</a:t>
            </a:r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 rotWithShape="1">
          <a:blip r:embed="rId3"/>
          <a:srcRect l="14079" t="16608" r="57368" b="14386"/>
          <a:stretch/>
        </p:blipFill>
        <p:spPr>
          <a:xfrm>
            <a:off x="6971296" y="1671482"/>
            <a:ext cx="2945218" cy="4003868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/>
        </p:nvPicPr>
        <p:blipFill rotWithShape="1">
          <a:blip r:embed="rId4"/>
          <a:srcRect l="6053" t="25263" r="50921" b="8772"/>
          <a:stretch/>
        </p:blipFill>
        <p:spPr>
          <a:xfrm>
            <a:off x="2014645" y="1746925"/>
            <a:ext cx="4467819" cy="3852982"/>
          </a:xfrm>
          <a:prstGeom prst="rect">
            <a:avLst/>
          </a:prstGeom>
          <a:ln w="19050">
            <a:solidFill>
              <a:schemeClr val="accent4">
                <a:lumMod val="50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68000685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0" y="682289"/>
            <a:ext cx="12192000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 eaLnBrk="0" fontAlgn="base" hangingPunct="0">
              <a:spcBef>
                <a:spcPct val="0"/>
              </a:spcBef>
              <a:spcAft>
                <a:spcPct val="0"/>
              </a:spcAft>
              <a:tabLst>
                <a:tab pos="5934075" algn="r"/>
              </a:tabLst>
            </a:pPr>
            <a:r>
              <a:rPr lang="ru-RU" altLang="ru-RU" sz="3200" b="1" dirty="0">
                <a:solidFill>
                  <a:schemeClr val="accent4">
                    <a:lumMod val="50000"/>
                  </a:schemeClr>
                </a:solidFill>
                <a:ea typeface="Calibri" panose="020F0502020204030204" pitchFamily="34" charset="0"/>
                <a:cs typeface="Times New Roman" panose="02020603050405020304" pitchFamily="18" charset="0"/>
              </a:rPr>
              <a:t>Тема 2. Разработка эффективных алгоритмов (задача 1)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Box 2"/>
              <p:cNvSpPr txBox="1"/>
              <p:nvPr/>
            </p:nvSpPr>
            <p:spPr>
              <a:xfrm>
                <a:off x="940278" y="1336076"/>
                <a:ext cx="10317193" cy="120032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just"/>
                <a:r>
                  <a:rPr lang="ru-RU" b="1" dirty="0">
                    <a:solidFill>
                      <a:schemeClr val="accent4">
                        <a:lumMod val="75000"/>
                      </a:schemeClr>
                    </a:solidFill>
                  </a:rPr>
                  <a:t>Задача: </a:t>
                </a:r>
                <a:r>
                  <a:rPr lang="ru-RU" dirty="0">
                    <a:solidFill>
                      <a:schemeClr val="accent4">
                        <a:lumMod val="75000"/>
                      </a:schemeClr>
                    </a:solidFill>
                  </a:rPr>
                  <a:t>покупатель имеет </a:t>
                </a:r>
                <a:r>
                  <a:rPr lang="en-US" dirty="0">
                    <a:solidFill>
                      <a:schemeClr val="accent4">
                        <a:lumMod val="75000"/>
                      </a:schemeClr>
                    </a:solidFill>
                  </a:rPr>
                  <a:t>n </a:t>
                </a:r>
                <a:r>
                  <a:rPr lang="be-BY" dirty="0">
                    <a:solidFill>
                      <a:schemeClr val="accent4">
                        <a:lumMod val="75000"/>
                      </a:schemeClr>
                    </a:solidFill>
                  </a:rPr>
                  <a:t>купюр достоинством</a:t>
                </a:r>
                <a:r>
                  <a:rPr lang="ru-RU" dirty="0">
                    <a:solidFill>
                      <a:schemeClr val="accent4">
                        <a:lumMod val="75000"/>
                      </a:schemeClr>
                    </a:solidFill>
                  </a:rPr>
                  <a:t>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ru-RU" i="1">
                            <a:solidFill>
                              <a:schemeClr val="accent4">
                                <a:lumMod val="75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be-BY">
                            <a:solidFill>
                              <a:schemeClr val="accent4">
                                <a:lumMod val="7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a</m:t>
                        </m:r>
                      </m:e>
                      <m:sub>
                        <m:r>
                          <a:rPr lang="be-BY">
                            <a:solidFill>
                              <a:schemeClr val="accent4">
                                <a:lumMod val="7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be-BY">
                        <a:solidFill>
                          <a:schemeClr val="accent4">
                            <a:lumMod val="75000"/>
                          </a:schemeClr>
                        </a:solidFill>
                        <a:latin typeface="Cambria Math" panose="02040503050406030204" pitchFamily="18" charset="0"/>
                      </a:rPr>
                      <m:t>, </m:t>
                    </m:r>
                    <m:sSub>
                      <m:sSubPr>
                        <m:ctrlPr>
                          <a:rPr lang="ru-RU" i="1">
                            <a:solidFill>
                              <a:schemeClr val="accent4">
                                <a:lumMod val="75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be-BY">
                            <a:solidFill>
                              <a:schemeClr val="accent4">
                                <a:lumMod val="7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a</m:t>
                        </m:r>
                      </m:e>
                      <m:sub>
                        <m:r>
                          <a:rPr lang="be-BY">
                            <a:solidFill>
                              <a:schemeClr val="accent4">
                                <a:lumMod val="7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r>
                      <a:rPr lang="be-BY">
                        <a:solidFill>
                          <a:schemeClr val="accent4">
                            <a:lumMod val="75000"/>
                          </a:schemeClr>
                        </a:solidFill>
                        <a:latin typeface="Cambria Math" panose="02040503050406030204" pitchFamily="18" charset="0"/>
                      </a:rPr>
                      <m:t>,…</m:t>
                    </m:r>
                    <m:sSub>
                      <m:sSubPr>
                        <m:ctrlPr>
                          <a:rPr lang="ru-RU" i="1">
                            <a:solidFill>
                              <a:schemeClr val="accent4">
                                <a:lumMod val="75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be-BY">
                            <a:solidFill>
                              <a:schemeClr val="accent4">
                                <a:lumMod val="7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a</m:t>
                        </m:r>
                      </m:e>
                      <m:sub>
                        <m:r>
                          <m:rPr>
                            <m:sty m:val="p"/>
                          </m:rPr>
                          <a:rPr lang="be-BY">
                            <a:solidFill>
                              <a:schemeClr val="accent4">
                                <a:lumMod val="7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n</m:t>
                        </m:r>
                      </m:sub>
                    </m:sSub>
                    <m:r>
                      <a:rPr lang="be-BY">
                        <a:solidFill>
                          <a:schemeClr val="accent4">
                            <a:lumMod val="75000"/>
                          </a:schemeClr>
                        </a:solidFill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be-BY" dirty="0">
                    <a:solidFill>
                      <a:schemeClr val="accent4">
                        <a:lumMod val="75000"/>
                      </a:schemeClr>
                    </a:solidFill>
                  </a:rPr>
                  <a:t>и продавец имеет </a:t>
                </a:r>
                <a:r>
                  <a:rPr lang="en-US" dirty="0">
                    <a:solidFill>
                      <a:schemeClr val="accent4">
                        <a:lumMod val="75000"/>
                      </a:schemeClr>
                    </a:solidFill>
                  </a:rPr>
                  <a:t>m</a:t>
                </a:r>
                <a:r>
                  <a:rPr lang="ru-RU" dirty="0">
                    <a:solidFill>
                      <a:schemeClr val="accent4">
                        <a:lumMod val="75000"/>
                      </a:schemeClr>
                    </a:solidFill>
                  </a:rPr>
                  <a:t> купюр достоинством: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ru-RU" i="1">
                            <a:solidFill>
                              <a:schemeClr val="accent4">
                                <a:lumMod val="75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>
                            <a:solidFill>
                              <a:schemeClr val="accent4">
                                <a:lumMod val="7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b</m:t>
                        </m:r>
                      </m:e>
                      <m:sub>
                        <m:r>
                          <a:rPr lang="ru-RU">
                            <a:solidFill>
                              <a:schemeClr val="accent4">
                                <a:lumMod val="7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ru-RU">
                        <a:solidFill>
                          <a:schemeClr val="accent4">
                            <a:lumMod val="75000"/>
                          </a:schemeClr>
                        </a:solidFill>
                        <a:latin typeface="Cambria Math" panose="02040503050406030204" pitchFamily="18" charset="0"/>
                      </a:rPr>
                      <m:t>, </m:t>
                    </m:r>
                    <m:sSub>
                      <m:sSubPr>
                        <m:ctrlPr>
                          <a:rPr lang="ru-RU" i="1">
                            <a:solidFill>
                              <a:schemeClr val="accent4">
                                <a:lumMod val="75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ru-RU">
                            <a:solidFill>
                              <a:schemeClr val="accent4">
                                <a:lumMod val="7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b</m:t>
                        </m:r>
                      </m:e>
                      <m:sub>
                        <m:r>
                          <a:rPr lang="ru-RU">
                            <a:solidFill>
                              <a:schemeClr val="accent4">
                                <a:lumMod val="7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r>
                      <a:rPr lang="ru-RU">
                        <a:solidFill>
                          <a:schemeClr val="accent4">
                            <a:lumMod val="75000"/>
                          </a:schemeClr>
                        </a:solidFill>
                        <a:latin typeface="Cambria Math" panose="02040503050406030204" pitchFamily="18" charset="0"/>
                      </a:rPr>
                      <m:t>,…</m:t>
                    </m:r>
                    <m:sSub>
                      <m:sSubPr>
                        <m:ctrlPr>
                          <a:rPr lang="ru-RU" i="1">
                            <a:solidFill>
                              <a:schemeClr val="accent4">
                                <a:lumMod val="75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ru-RU">
                            <a:solidFill>
                              <a:schemeClr val="accent4">
                                <a:lumMod val="7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b</m:t>
                        </m:r>
                      </m:e>
                      <m:sub>
                        <m:r>
                          <m:rPr>
                            <m:sty m:val="p"/>
                          </m:rPr>
                          <a:rPr lang="ru-RU">
                            <a:solidFill>
                              <a:schemeClr val="accent4">
                                <a:lumMod val="7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m</m:t>
                        </m:r>
                      </m:sub>
                    </m:sSub>
                    <m:r>
                      <a:rPr lang="ru-RU">
                        <a:solidFill>
                          <a:schemeClr val="accent4">
                            <a:lumMod val="75000"/>
                          </a:schemeClr>
                        </a:solidFill>
                        <a:latin typeface="Cambria Math" panose="02040503050406030204" pitchFamily="18" charset="0"/>
                      </a:rPr>
                      <m:t>. </m:t>
                    </m:r>
                  </m:oMath>
                </a14:m>
                <a:r>
                  <a:rPr lang="ru-RU" dirty="0">
                    <a:solidFill>
                      <a:schemeClr val="accent4">
                        <a:lumMod val="75000"/>
                      </a:schemeClr>
                    </a:solidFill>
                  </a:rPr>
                  <a:t>Необходимо найти максимальную стоимость товара </a:t>
                </a:r>
                <a:r>
                  <a:rPr lang="en-US" dirty="0">
                    <a:solidFill>
                      <a:schemeClr val="accent4">
                        <a:lumMod val="75000"/>
                      </a:schemeClr>
                    </a:solidFill>
                  </a:rPr>
                  <a:t>p</a:t>
                </a:r>
                <a:r>
                  <a:rPr lang="ru-RU" dirty="0">
                    <a:solidFill>
                      <a:schemeClr val="accent4">
                        <a:lumMod val="75000"/>
                      </a:schemeClr>
                    </a:solidFill>
                  </a:rPr>
                  <a:t>, которую покупатель не может купить, потому что нет возможности точно рассчитаться за этот товар с продавцом, хотя денег на покупку у него достаточно.</a:t>
                </a:r>
              </a:p>
            </p:txBody>
          </p:sp>
        </mc:Choice>
        <mc:Fallback xmlns="">
          <p:sp>
            <p:nvSpPr>
              <p:cNvPr id="3" name="TextBox 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40278" y="1336076"/>
                <a:ext cx="10317193" cy="1200329"/>
              </a:xfrm>
              <a:prstGeom prst="rect">
                <a:avLst/>
              </a:prstGeom>
              <a:blipFill rotWithShape="0">
                <a:blip r:embed="rId2"/>
                <a:stretch>
                  <a:fillRect l="-473" t="-2030" r="-473" b="-7107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Рисунок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155434" y="5811198"/>
            <a:ext cx="353599" cy="359695"/>
          </a:xfrm>
          <a:prstGeom prst="rect">
            <a:avLst/>
          </a:prstGeom>
        </p:spPr>
      </p:pic>
      <p:graphicFrame>
        <p:nvGraphicFramePr>
          <p:cNvPr id="5" name="Таблица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53946119"/>
              </p:ext>
            </p:extLst>
          </p:nvPr>
        </p:nvGraphicFramePr>
        <p:xfrm>
          <a:off x="2054524" y="2487092"/>
          <a:ext cx="8082951" cy="3543003"/>
        </p:xfrm>
        <a:graphic>
          <a:graphicData uri="http://schemas.openxmlformats.org/drawingml/2006/table">
            <a:tbl>
              <a:tblPr firstRow="1" firstCol="1" bandRow="1">
                <a:tableStyleId>{EB9631B5-78F2-41C9-869B-9F39066F8104}</a:tableStyleId>
              </a:tblPr>
              <a:tblGrid>
                <a:gridCol w="269431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69431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69431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213471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400" dirty="0">
                          <a:effectLst/>
                        </a:rPr>
                        <a:t>Критерий</a:t>
                      </a:r>
                      <a:endParaRPr lang="ru-RU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400">
                          <a:effectLst/>
                        </a:rPr>
                        <a:t>Первая версия</a:t>
                      </a:r>
                      <a:endParaRPr lang="ru-RU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400">
                          <a:effectLst/>
                        </a:rPr>
                        <a:t>Вторая версия </a:t>
                      </a:r>
                      <a:endParaRPr lang="ru-RU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29182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400">
                          <a:effectLst/>
                        </a:rPr>
                        <a:t>Понятность кода</a:t>
                      </a:r>
                      <a:endParaRPr lang="ru-RU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400">
                          <a:effectLst/>
                        </a:rPr>
                        <a:t>Сложнее понять из-за множества вложенных структур</a:t>
                      </a:r>
                      <a:endParaRPr lang="ru-RU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400">
                          <a:effectLst/>
                        </a:rPr>
                        <a:t>Прямолинейная логика, легче читается и поддерживается</a:t>
                      </a:r>
                      <a:endParaRPr lang="ru-RU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29182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400">
                          <a:effectLst/>
                        </a:rPr>
                        <a:t>Память</a:t>
                      </a:r>
                      <a:endParaRPr lang="ru-RU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400" dirty="0">
                          <a:effectLst/>
                        </a:rPr>
                        <a:t>Использует дополнительное множество </a:t>
                      </a:r>
                      <a:r>
                        <a:rPr lang="ru-RU" sz="1400" dirty="0" err="1">
                          <a:effectLst/>
                        </a:rPr>
                        <a:t>possible_p</a:t>
                      </a:r>
                      <a:endParaRPr lang="ru-RU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400" dirty="0">
                          <a:effectLst/>
                        </a:rPr>
                        <a:t>Использует только необходимые множества</a:t>
                      </a:r>
                      <a:endParaRPr lang="ru-RU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29182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400">
                          <a:effectLst/>
                        </a:rPr>
                        <a:t>Обработка случая без продавца</a:t>
                      </a:r>
                      <a:endParaRPr lang="ru-RU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400" dirty="0">
                          <a:effectLst/>
                        </a:rPr>
                        <a:t>Обрабатывается, но с множеством условий</a:t>
                      </a:r>
                      <a:endParaRPr lang="ru-RU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400">
                          <a:effectLst/>
                        </a:rPr>
                        <a:t>Обрабатывается логично и просто</a:t>
                      </a:r>
                      <a:endParaRPr lang="ru-RU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91482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400">
                          <a:effectLst/>
                        </a:rPr>
                        <a:t>Сложность в худшем случае</a:t>
                      </a:r>
                      <a:endParaRPr lang="ru-RU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400">
                          <a:effectLst/>
                        </a:rPr>
                        <a:t>O(n * S₁) + O(m * S₂) + O(S₁ * S₂)</a:t>
                      </a:r>
                      <a:endParaRPr lang="ru-RU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400">
                          <a:effectLst/>
                        </a:rPr>
                        <a:t>O(n * S₁) + O(m * S₂) + O(S₁ * S₂)</a:t>
                      </a:r>
                      <a:endParaRPr lang="ru-RU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27846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400">
                          <a:effectLst/>
                        </a:rPr>
                        <a:t>Проверка невозможной оплаты</a:t>
                      </a:r>
                      <a:endParaRPr lang="ru-RU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400">
                          <a:effectLst/>
                        </a:rPr>
                        <a:t>Через сравнение</a:t>
                      </a:r>
                      <a:r>
                        <a:rPr lang="en-US" sz="1400">
                          <a:effectLst/>
                        </a:rPr>
                        <a:t> p not in possible_p</a:t>
                      </a:r>
                      <a:endParaRPr lang="ru-RU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400">
                          <a:effectLst/>
                        </a:rPr>
                        <a:t>Через перебор сдач продавца и проверку p + s ∈ buyer_sums</a:t>
                      </a:r>
                      <a:endParaRPr lang="ru-RU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640413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400">
                          <a:effectLst/>
                        </a:rPr>
                        <a:t>Гибкость и расширяемость</a:t>
                      </a:r>
                      <a:endParaRPr lang="ru-RU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400">
                          <a:effectLst/>
                        </a:rPr>
                        <a:t>Менее гибкая: логика жёстко завязана на вычисление разностей</a:t>
                      </a:r>
                      <a:endParaRPr lang="ru-RU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400">
                          <a:effectLst/>
                        </a:rPr>
                        <a:t>Более гибкая: можно адаптировать под другие задачи</a:t>
                      </a:r>
                      <a:endParaRPr lang="ru-RU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429182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400">
                          <a:effectLst/>
                        </a:rPr>
                        <a:t>Крайние случаи (нет денег)</a:t>
                      </a:r>
                      <a:endParaRPr lang="ru-RU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400" dirty="0">
                          <a:effectLst/>
                        </a:rPr>
                        <a:t>Обрабатываются, но с дополнительными проверками</a:t>
                      </a:r>
                      <a:endParaRPr lang="ru-RU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400" dirty="0">
                          <a:effectLst/>
                        </a:rPr>
                        <a:t>Обрабатываются естественно и без лишнего кода</a:t>
                      </a:r>
                      <a:endParaRPr lang="ru-RU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88954946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/>
          <p:nvPr/>
        </p:nvPicPr>
        <p:blipFill rotWithShape="1">
          <a:blip r:embed="rId2"/>
          <a:srcRect l="9684" t="20909" r="47932" b="20043"/>
          <a:stretch/>
        </p:blipFill>
        <p:spPr bwMode="auto">
          <a:xfrm>
            <a:off x="1112808" y="1468524"/>
            <a:ext cx="4028535" cy="3049684"/>
          </a:xfrm>
          <a:prstGeom prst="rect">
            <a:avLst/>
          </a:prstGeom>
          <a:ln w="19050">
            <a:solidFill>
              <a:schemeClr val="accent4">
                <a:lumMod val="50000"/>
              </a:schemeClr>
            </a:solidFill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3" name="Рисунок 2"/>
          <p:cNvPicPr>
            <a:picLocks noChangeAspect="1"/>
          </p:cNvPicPr>
          <p:nvPr/>
        </p:nvPicPr>
        <p:blipFill rotWithShape="1">
          <a:blip r:embed="rId3"/>
          <a:srcRect l="14151" t="63522" r="47358" b="8679"/>
          <a:stretch/>
        </p:blipFill>
        <p:spPr>
          <a:xfrm>
            <a:off x="6271404" y="1468524"/>
            <a:ext cx="4917056" cy="1997552"/>
          </a:xfrm>
          <a:prstGeom prst="rect">
            <a:avLst/>
          </a:prstGeom>
        </p:spPr>
      </p:pic>
      <p:sp>
        <p:nvSpPr>
          <p:cNvPr id="4" name="Прямоугольник 3"/>
          <p:cNvSpPr/>
          <p:nvPr/>
        </p:nvSpPr>
        <p:spPr>
          <a:xfrm>
            <a:off x="0" y="682289"/>
            <a:ext cx="1219200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 eaLnBrk="0" fontAlgn="base" hangingPunct="0">
              <a:spcBef>
                <a:spcPct val="0"/>
              </a:spcBef>
              <a:spcAft>
                <a:spcPct val="0"/>
              </a:spcAft>
              <a:tabLst>
                <a:tab pos="5934075" algn="r"/>
              </a:tabLst>
            </a:pPr>
            <a:r>
              <a:rPr lang="ru-RU" altLang="ru-RU" sz="3600" b="1" dirty="0">
                <a:solidFill>
                  <a:schemeClr val="accent4">
                    <a:lumMod val="50000"/>
                  </a:schemeClr>
                </a:solidFill>
                <a:ea typeface="Calibri" panose="020F0502020204030204" pitchFamily="34" charset="0"/>
                <a:cs typeface="Times New Roman" panose="02020603050405020304" pitchFamily="18" charset="0"/>
              </a:rPr>
              <a:t>Визуализация и тестирование работы алгоритмов</a:t>
            </a:r>
          </a:p>
        </p:txBody>
      </p:sp>
      <p:sp>
        <p:nvSpPr>
          <p:cNvPr id="5" name="Управляющая кнопка: домой 4">
            <a:hlinkClick r:id="rId4" action="ppaction://hlinksldjump" highlightClick="1"/>
          </p:cNvPr>
          <p:cNvSpPr/>
          <p:nvPr/>
        </p:nvSpPr>
        <p:spPr>
          <a:xfrm>
            <a:off x="11188460" y="5848709"/>
            <a:ext cx="338400" cy="338400"/>
          </a:xfrm>
          <a:prstGeom prst="actionButtonHome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5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6" name="Рисунок 5"/>
          <p:cNvPicPr/>
          <p:nvPr/>
        </p:nvPicPr>
        <p:blipFill rotWithShape="1">
          <a:blip r:embed="rId5"/>
          <a:srcRect l="14479" t="38615" r="45589" b="6787"/>
          <a:stretch/>
        </p:blipFill>
        <p:spPr bwMode="auto">
          <a:xfrm>
            <a:off x="5331127" y="3605980"/>
            <a:ext cx="3614466" cy="2581129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114150817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55434" y="5811198"/>
            <a:ext cx="353599" cy="359695"/>
          </a:xfrm>
          <a:prstGeom prst="rect">
            <a:avLst/>
          </a:prstGeom>
        </p:spPr>
      </p:pic>
      <p:sp>
        <p:nvSpPr>
          <p:cNvPr id="3" name="Прямоугольник 2"/>
          <p:cNvSpPr/>
          <p:nvPr/>
        </p:nvSpPr>
        <p:spPr>
          <a:xfrm>
            <a:off x="0" y="682289"/>
            <a:ext cx="12192000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 eaLnBrk="0" fontAlgn="base" hangingPunct="0">
              <a:spcBef>
                <a:spcPct val="0"/>
              </a:spcBef>
              <a:spcAft>
                <a:spcPct val="0"/>
              </a:spcAft>
              <a:tabLst>
                <a:tab pos="5934075" algn="r"/>
              </a:tabLst>
            </a:pPr>
            <a:r>
              <a:rPr lang="ru-RU" altLang="ru-RU" sz="3200" b="1" dirty="0">
                <a:solidFill>
                  <a:schemeClr val="accent4">
                    <a:lumMod val="50000"/>
                  </a:schemeClr>
                </a:solidFill>
                <a:ea typeface="Calibri" panose="020F0502020204030204" pitchFamily="34" charset="0"/>
                <a:cs typeface="Times New Roman" panose="02020603050405020304" pitchFamily="18" charset="0"/>
              </a:rPr>
              <a:t>Тема 2. Разработка эффективных алгоритмов (задача 9)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DFE648C-BFB4-4B4C-A41C-3AF4BF493686}"/>
              </a:ext>
            </a:extLst>
          </p:cNvPr>
          <p:cNvSpPr txBox="1"/>
          <p:nvPr/>
        </p:nvSpPr>
        <p:spPr>
          <a:xfrm>
            <a:off x="1032533" y="1149544"/>
            <a:ext cx="10126934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ru-RU" b="1" dirty="0">
                <a:solidFill>
                  <a:schemeClr val="accent4">
                    <a:lumMod val="75000"/>
                  </a:schemeClr>
                </a:solidFill>
              </a:rPr>
              <a:t>Задача: </a:t>
            </a:r>
            <a:r>
              <a:rPr lang="ru-RU" dirty="0">
                <a:solidFill>
                  <a:schemeClr val="accent4">
                    <a:lumMod val="75000"/>
                  </a:schemeClr>
                </a:solidFill>
              </a:rPr>
              <a:t>на олимпиаду прибыло n человек. Некоторые из них знакомы между собой. Круг знакомств задается матрицей A размером n × n. Элемент матрицы А[i, j] = 1, если i-й человек знает j-</a:t>
            </a:r>
            <a:r>
              <a:rPr lang="ru-RU" dirty="0" err="1">
                <a:solidFill>
                  <a:schemeClr val="accent4">
                    <a:lumMod val="75000"/>
                  </a:schemeClr>
                </a:solidFill>
              </a:rPr>
              <a:t>го</a:t>
            </a:r>
            <a:r>
              <a:rPr lang="ru-RU" dirty="0">
                <a:solidFill>
                  <a:schemeClr val="accent4">
                    <a:lumMod val="75000"/>
                  </a:schemeClr>
                </a:solidFill>
              </a:rPr>
              <a:t>, и A[i, j] = 0  в противном случае (если i-й человек знает j-</a:t>
            </a:r>
            <a:r>
              <a:rPr lang="ru-RU" dirty="0" err="1">
                <a:solidFill>
                  <a:schemeClr val="accent4">
                    <a:lumMod val="75000"/>
                  </a:schemeClr>
                </a:solidFill>
              </a:rPr>
              <a:t>го</a:t>
            </a:r>
            <a:r>
              <a:rPr lang="ru-RU" dirty="0">
                <a:solidFill>
                  <a:schemeClr val="accent4">
                    <a:lumMod val="75000"/>
                  </a:schemeClr>
                </a:solidFill>
              </a:rPr>
              <a:t>, то считаем, что и j-й человек знает i-</a:t>
            </a:r>
            <a:r>
              <a:rPr lang="ru-RU" dirty="0" err="1">
                <a:solidFill>
                  <a:schemeClr val="accent4">
                    <a:lumMod val="75000"/>
                  </a:schemeClr>
                </a:solidFill>
              </a:rPr>
              <a:t>го</a:t>
            </a:r>
            <a:r>
              <a:rPr lang="ru-RU" dirty="0">
                <a:solidFill>
                  <a:schemeClr val="accent4">
                    <a:lumMod val="75000"/>
                  </a:schemeClr>
                </a:solidFill>
              </a:rPr>
              <a:t>). Необходимо определить, можно ли опосредованно перезнакомить всех людей между собой (незнакомые люди могут познакомиться только через общего знакомого)? Если нет, то какое максимальное количество людей будут знать друг друга? 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graphicFrame>
            <p:nvGraphicFramePr>
              <p:cNvPr id="6" name="Таблица 4">
                <a:extLst>
                  <a:ext uri="{FF2B5EF4-FFF2-40B4-BE49-F238E27FC236}">
                    <a16:creationId xmlns:a16="http://schemas.microsoft.com/office/drawing/2014/main" id="{25EB6790-EA87-474A-A507-116954FE0B15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4076127951"/>
                  </p:ext>
                </p:extLst>
              </p:nvPr>
            </p:nvGraphicFramePr>
            <p:xfrm>
              <a:off x="1295400" y="2870352"/>
              <a:ext cx="9601200" cy="3271204"/>
            </p:xfrm>
            <a:graphic>
              <a:graphicData uri="http://schemas.openxmlformats.org/drawingml/2006/table">
                <a:tbl>
                  <a:tblPr firstRow="1" firstCol="1" bandRow="1">
                    <a:tableStyleId>{EB9631B5-78F2-41C9-869B-9F39066F8104}</a:tableStyleId>
                  </a:tblPr>
                  <a:tblGrid>
                    <a:gridCol w="3200400">
                      <a:extLst>
                        <a:ext uri="{9D8B030D-6E8A-4147-A177-3AD203B41FA5}">
                          <a16:colId xmlns:a16="http://schemas.microsoft.com/office/drawing/2014/main" val="20000"/>
                        </a:ext>
                      </a:extLst>
                    </a:gridCol>
                    <a:gridCol w="3200400">
                      <a:extLst>
                        <a:ext uri="{9D8B030D-6E8A-4147-A177-3AD203B41FA5}">
                          <a16:colId xmlns:a16="http://schemas.microsoft.com/office/drawing/2014/main" val="20001"/>
                        </a:ext>
                      </a:extLst>
                    </a:gridCol>
                    <a:gridCol w="3200400">
                      <a:extLst>
                        <a:ext uri="{9D8B030D-6E8A-4147-A177-3AD203B41FA5}">
                          <a16:colId xmlns:a16="http://schemas.microsoft.com/office/drawing/2014/main" val="20002"/>
                        </a:ext>
                      </a:extLst>
                    </a:gridCol>
                  </a:tblGrid>
                  <a:tr h="0">
                    <a:tc>
                      <a:txBody>
                        <a:bodyPr/>
                        <a:lstStyle/>
                        <a:p>
                          <a:pPr algn="ctr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ru-RU" sz="1400" dirty="0">
                              <a:effectLst/>
                            </a:rPr>
                            <a:t>Характеристика</a:t>
                          </a:r>
                          <a:endParaRPr lang="ru-RU" sz="1100" dirty="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9525"/>
                    </a:tc>
                    <a:tc>
                      <a:txBody>
                        <a:bodyPr/>
                        <a:lstStyle/>
                        <a:p>
                          <a:pPr algn="ctr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ru-RU" sz="1400">
                              <a:effectLst/>
                            </a:rPr>
                            <a:t>Первая реализация</a:t>
                          </a:r>
                          <a:endParaRPr lang="ru-RU" sz="110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9525"/>
                    </a:tc>
                    <a:tc>
                      <a:txBody>
                        <a:bodyPr/>
                        <a:lstStyle/>
                        <a:p>
                          <a:pPr algn="ctr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ru-RU" sz="1400">
                              <a:effectLst/>
                            </a:rPr>
                            <a:t>Вторая реализация</a:t>
                          </a:r>
                          <a:endParaRPr lang="ru-RU" sz="110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9525"/>
                    </a:tc>
                    <a:extLst>
                      <a:ext uri="{0D108BD9-81ED-4DB2-BD59-A6C34878D82A}">
                        <a16:rowId xmlns:a16="http://schemas.microsoft.com/office/drawing/2014/main" val="10000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ru-RU" sz="1400">
                              <a:effectLst/>
                            </a:rPr>
                            <a:t>Временная сложность</a:t>
                          </a:r>
                          <a:endParaRPr lang="ru-RU" sz="110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9525"/>
                    </a:tc>
                    <a:tc>
                      <a:txBody>
                        <a:bodyPr/>
                        <a:lstStyle/>
                        <a:p>
                          <a:pPr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m:rPr>
                                    <m:sty m:val="p"/>
                                  </m:rPr>
                                  <a:rPr lang="ru-RU" sz="1400">
                                    <a:effectLst/>
                                    <a:latin typeface="Cambria Math" panose="02040503050406030204" pitchFamily="18" charset="0"/>
                                  </a:rPr>
                                  <m:t>O</m:t>
                                </m:r>
                                <m:d>
                                  <m:dPr>
                                    <m:ctrlPr>
                                      <a:rPr lang="ru-RU" sz="1400" i="1">
                                        <a:effectLst/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sSup>
                                      <m:sSupPr>
                                        <m:ctrlPr>
                                          <a:rPr lang="ru-RU" sz="1400" i="1">
                                            <a:effectLst/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m:rPr>
                                            <m:sty m:val="p"/>
                                          </m:rPr>
                                          <a:rPr lang="ru-RU" sz="1400">
                                            <a:effectLst/>
                                            <a:latin typeface="Cambria Math" panose="02040503050406030204" pitchFamily="18" charset="0"/>
                                          </a:rPr>
                                          <m:t>n</m:t>
                                        </m:r>
                                      </m:e>
                                      <m:sup>
                                        <m:r>
                                          <a:rPr lang="ru-RU" sz="1400">
                                            <a:effectLst/>
                                            <a:latin typeface="Cambria Math" panose="02040503050406030204" pitchFamily="18" charset="0"/>
                                          </a:rPr>
                                          <m:t>2</m:t>
                                        </m:r>
                                      </m:sup>
                                    </m:sSup>
                                  </m:e>
                                </m:d>
                              </m:oMath>
                            </m:oMathPara>
                          </a14:m>
                          <a:endParaRPr lang="ru-RU" sz="110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9525"/>
                    </a:tc>
                    <a:tc>
                      <a:txBody>
                        <a:bodyPr/>
                        <a:lstStyle/>
                        <a:p>
                          <a:pPr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m:rPr>
                                    <m:sty m:val="p"/>
                                  </m:rPr>
                                  <a:rPr lang="ru-RU" sz="1400">
                                    <a:effectLst/>
                                    <a:latin typeface="Cambria Math" panose="02040503050406030204" pitchFamily="18" charset="0"/>
                                  </a:rPr>
                                  <m:t>O</m:t>
                                </m:r>
                                <m:d>
                                  <m:dPr>
                                    <m:ctrlPr>
                                      <a:rPr lang="ru-RU" sz="1400" i="1">
                                        <a:effectLst/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sSup>
                                      <m:sSupPr>
                                        <m:ctrlPr>
                                          <a:rPr lang="ru-RU" sz="1400" i="1">
                                            <a:effectLst/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m:rPr>
                                            <m:sty m:val="p"/>
                                          </m:rPr>
                                          <a:rPr lang="ru-RU" sz="1400">
                                            <a:effectLst/>
                                            <a:latin typeface="Cambria Math" panose="02040503050406030204" pitchFamily="18" charset="0"/>
                                          </a:rPr>
                                          <m:t>n</m:t>
                                        </m:r>
                                      </m:e>
                                      <m:sup>
                                        <m:r>
                                          <a:rPr lang="ru-RU" sz="1400">
                                            <a:effectLst/>
                                            <a:latin typeface="Cambria Math" panose="02040503050406030204" pitchFamily="18" charset="0"/>
                                          </a:rPr>
                                          <m:t>2</m:t>
                                        </m:r>
                                      </m:sup>
                                    </m:sSup>
                                  </m:e>
                                </m:d>
                                <m:r>
                                  <a:rPr lang="ru-RU" sz="1400">
                                    <a:effectLst/>
                                    <a:latin typeface="Cambria Math" panose="02040503050406030204" pitchFamily="18" charset="0"/>
                                  </a:rPr>
                                  <m:t> ранний выход</m:t>
                                </m:r>
                              </m:oMath>
                            </m:oMathPara>
                          </a14:m>
                          <a:endParaRPr lang="ru-RU" sz="110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9525"/>
                    </a:tc>
                    <a:extLst>
                      <a:ext uri="{0D108BD9-81ED-4DB2-BD59-A6C34878D82A}">
                        <a16:rowId xmlns:a16="http://schemas.microsoft.com/office/drawing/2014/main" val="10001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ru-RU" sz="1400">
                              <a:effectLst/>
                            </a:rPr>
                            <a:t>Дополнительная память</a:t>
                          </a:r>
                          <a:endParaRPr lang="ru-RU" sz="110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9525"/>
                    </a:tc>
                    <a:tc>
                      <a:txBody>
                        <a:bodyPr/>
                        <a:lstStyle/>
                        <a:p>
                          <a:pPr algn="just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ru-RU" sz="1400">
                              <a:effectLst/>
                            </a:rPr>
                            <a:t>O(n) – для очереди</a:t>
                          </a:r>
                          <a:endParaRPr lang="ru-RU" sz="110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9525"/>
                    </a:tc>
                    <a:tc>
                      <a:txBody>
                        <a:bodyPr/>
                        <a:lstStyle/>
                        <a:p>
                          <a:pPr algn="just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ru-RU" sz="1400">
                              <a:effectLst/>
                            </a:rPr>
                            <a:t>O(n) – для очереди (используется не всегда)</a:t>
                          </a:r>
                          <a:endParaRPr lang="ru-RU" sz="110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9525"/>
                    </a:tc>
                    <a:extLst>
                      <a:ext uri="{0D108BD9-81ED-4DB2-BD59-A6C34878D82A}">
                        <a16:rowId xmlns:a16="http://schemas.microsoft.com/office/drawing/2014/main" val="10002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ru-RU" sz="1400">
                              <a:effectLst/>
                            </a:rPr>
                            <a:t>Сложность реализации</a:t>
                          </a:r>
                          <a:endParaRPr lang="ru-RU" sz="110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9525"/>
                    </a:tc>
                    <a:tc>
                      <a:txBody>
                        <a:bodyPr/>
                        <a:lstStyle/>
                        <a:p>
                          <a:pPr algn="just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ru-RU" sz="1400" dirty="0">
                              <a:effectLst/>
                            </a:rPr>
                            <a:t>Необходима работа с очередью</a:t>
                          </a:r>
                          <a:endParaRPr lang="ru-RU" sz="1100" dirty="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9525"/>
                    </a:tc>
                    <a:tc>
                      <a:txBody>
                        <a:bodyPr/>
                        <a:lstStyle/>
                        <a:p>
                          <a:pPr algn="just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ru-RU" sz="1400">
                              <a:effectLst/>
                            </a:rPr>
                            <a:t>Аналогичная, с добавлением логики проверки связности графа без подсчета компонент.</a:t>
                          </a:r>
                          <a:endParaRPr lang="ru-RU" sz="110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9525"/>
                    </a:tc>
                    <a:extLst>
                      <a:ext uri="{0D108BD9-81ED-4DB2-BD59-A6C34878D82A}">
                        <a16:rowId xmlns:a16="http://schemas.microsoft.com/office/drawing/2014/main" val="10003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ru-RU" sz="1400">
                              <a:effectLst/>
                            </a:rPr>
                            <a:t>Преимущества</a:t>
                          </a:r>
                          <a:endParaRPr lang="ru-RU" sz="110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9525"/>
                    </a:tc>
                    <a:tc>
                      <a:txBody>
                        <a:bodyPr/>
                        <a:lstStyle/>
                        <a:p>
                          <a:pPr algn="just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ru-RU" sz="1400">
                              <a:effectLst/>
                            </a:rPr>
                            <a:t>Лучше работает на разряженных графах, не нужно никаких доп. условий</a:t>
                          </a:r>
                          <a:endParaRPr lang="ru-RU" sz="110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9525"/>
                    </a:tc>
                    <a:tc>
                      <a:txBody>
                        <a:bodyPr/>
                        <a:lstStyle/>
                        <a:p>
                          <a:pPr algn="just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ru-RU" sz="1400">
                              <a:effectLst/>
                            </a:rPr>
                            <a:t>Дополнительная память нужна не всегда, при применении на плотных графов необходима только формула проверки связности графа, можно обойтись без очереди.</a:t>
                          </a:r>
                          <a:endParaRPr lang="ru-RU" sz="110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9525"/>
                    </a:tc>
                    <a:extLst>
                      <a:ext uri="{0D108BD9-81ED-4DB2-BD59-A6C34878D82A}">
                        <a16:rowId xmlns:a16="http://schemas.microsoft.com/office/drawing/2014/main" val="10004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ru-RU" sz="1400">
                              <a:effectLst/>
                            </a:rPr>
                            <a:t>Недостатки</a:t>
                          </a:r>
                          <a:endParaRPr lang="ru-RU" sz="110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9525"/>
                    </a:tc>
                    <a:tc>
                      <a:txBody>
                        <a:bodyPr/>
                        <a:lstStyle/>
                        <a:p>
                          <a:pPr algn="just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ru-RU" sz="1400">
                              <a:effectLst/>
                            </a:rPr>
                            <a:t>Работа с очередью.</a:t>
                          </a:r>
                          <a:endParaRPr lang="ru-RU" sz="110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9525"/>
                    </a:tc>
                    <a:tc>
                      <a:txBody>
                        <a:bodyPr/>
                        <a:lstStyle/>
                        <a:p>
                          <a:pPr algn="just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ru-RU" sz="1400" dirty="0">
                              <a:effectLst/>
                            </a:rPr>
                            <a:t>При невыполнении условия связности графа займет больше времени.</a:t>
                          </a:r>
                          <a:endParaRPr lang="ru-RU" sz="1100" dirty="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9525"/>
                    </a:tc>
                    <a:extLst>
                      <a:ext uri="{0D108BD9-81ED-4DB2-BD59-A6C34878D82A}">
                        <a16:rowId xmlns:a16="http://schemas.microsoft.com/office/drawing/2014/main" val="10005"/>
                      </a:ext>
                    </a:extLst>
                  </a:tr>
                </a:tbl>
              </a:graphicData>
            </a:graphic>
          </p:graphicFrame>
        </mc:Choice>
        <mc:Fallback>
          <p:graphicFrame>
            <p:nvGraphicFramePr>
              <p:cNvPr id="6" name="Таблица 4">
                <a:extLst>
                  <a:ext uri="{FF2B5EF4-FFF2-40B4-BE49-F238E27FC236}">
                    <a16:creationId xmlns:a16="http://schemas.microsoft.com/office/drawing/2014/main" id="{25EB6790-EA87-474A-A507-116954FE0B15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4076127951"/>
                  </p:ext>
                </p:extLst>
              </p:nvPr>
            </p:nvGraphicFramePr>
            <p:xfrm>
              <a:off x="1295400" y="2870352"/>
              <a:ext cx="9601200" cy="3271204"/>
            </p:xfrm>
            <a:graphic>
              <a:graphicData uri="http://schemas.openxmlformats.org/drawingml/2006/table">
                <a:tbl>
                  <a:tblPr firstRow="1" firstCol="1" bandRow="1">
                    <a:tableStyleId>{EB9631B5-78F2-41C9-869B-9F39066F8104}</a:tableStyleId>
                  </a:tblPr>
                  <a:tblGrid>
                    <a:gridCol w="3200400">
                      <a:extLst>
                        <a:ext uri="{9D8B030D-6E8A-4147-A177-3AD203B41FA5}">
                          <a16:colId xmlns:a16="http://schemas.microsoft.com/office/drawing/2014/main" val="20000"/>
                        </a:ext>
                      </a:extLst>
                    </a:gridCol>
                    <a:gridCol w="3200400">
                      <a:extLst>
                        <a:ext uri="{9D8B030D-6E8A-4147-A177-3AD203B41FA5}">
                          <a16:colId xmlns:a16="http://schemas.microsoft.com/office/drawing/2014/main" val="20001"/>
                        </a:ext>
                      </a:extLst>
                    </a:gridCol>
                    <a:gridCol w="3200400">
                      <a:extLst>
                        <a:ext uri="{9D8B030D-6E8A-4147-A177-3AD203B41FA5}">
                          <a16:colId xmlns:a16="http://schemas.microsoft.com/office/drawing/2014/main" val="20002"/>
                        </a:ext>
                      </a:extLst>
                    </a:gridCol>
                  </a:tblGrid>
                  <a:tr h="239522">
                    <a:tc>
                      <a:txBody>
                        <a:bodyPr/>
                        <a:lstStyle/>
                        <a:p>
                          <a:pPr algn="ctr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ru-RU" sz="1400" dirty="0">
                              <a:effectLst/>
                            </a:rPr>
                            <a:t>Характеристика</a:t>
                          </a:r>
                          <a:endParaRPr lang="ru-RU" sz="1100" dirty="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9525"/>
                    </a:tc>
                    <a:tc>
                      <a:txBody>
                        <a:bodyPr/>
                        <a:lstStyle/>
                        <a:p>
                          <a:pPr algn="ctr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ru-RU" sz="1400">
                              <a:effectLst/>
                            </a:rPr>
                            <a:t>Первая реализация</a:t>
                          </a:r>
                          <a:endParaRPr lang="ru-RU" sz="110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9525"/>
                    </a:tc>
                    <a:tc>
                      <a:txBody>
                        <a:bodyPr/>
                        <a:lstStyle/>
                        <a:p>
                          <a:pPr algn="ctr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ru-RU" sz="1400">
                              <a:effectLst/>
                            </a:rPr>
                            <a:t>Вторая реализация</a:t>
                          </a:r>
                          <a:endParaRPr lang="ru-RU" sz="110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9525"/>
                    </a:tc>
                    <a:extLst>
                      <a:ext uri="{0D108BD9-81ED-4DB2-BD59-A6C34878D82A}">
                        <a16:rowId xmlns:a16="http://schemas.microsoft.com/office/drawing/2014/main" val="10000"/>
                      </a:ext>
                    </a:extLst>
                  </a:tr>
                  <a:tr h="247333">
                    <a:tc>
                      <a:txBody>
                        <a:bodyPr/>
                        <a:lstStyle/>
                        <a:p>
                          <a:pPr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ru-RU" sz="1400">
                              <a:effectLst/>
                            </a:rPr>
                            <a:t>Временная сложность</a:t>
                          </a:r>
                          <a:endParaRPr lang="ru-RU" sz="110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9525"/>
                    </a:tc>
                    <a:tc>
                      <a:txBody>
                        <a:bodyPr/>
                        <a:lstStyle/>
                        <a:p>
                          <a:endParaRPr lang="ru-RU"/>
                        </a:p>
                      </a:txBody>
                      <a:tcPr marL="9525" marR="9525" marT="9525" marB="9525">
                        <a:blipFill>
                          <a:blip r:embed="rId3"/>
                          <a:stretch>
                            <a:fillRect l="-99810" t="-109756" r="-100190" b="-1156098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ru-RU"/>
                        </a:p>
                      </a:txBody>
                      <a:tcPr marL="9525" marR="9525" marT="9525" marB="9525">
                        <a:blipFill>
                          <a:blip r:embed="rId3"/>
                          <a:stretch>
                            <a:fillRect l="-200190" t="-109756" r="-381" b="-1156098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10001"/>
                      </a:ext>
                    </a:extLst>
                  </a:tr>
                  <a:tr h="467805">
                    <a:tc>
                      <a:txBody>
                        <a:bodyPr/>
                        <a:lstStyle/>
                        <a:p>
                          <a:pPr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ru-RU" sz="1400">
                              <a:effectLst/>
                            </a:rPr>
                            <a:t>Дополнительная память</a:t>
                          </a:r>
                          <a:endParaRPr lang="ru-RU" sz="110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9525"/>
                    </a:tc>
                    <a:tc>
                      <a:txBody>
                        <a:bodyPr/>
                        <a:lstStyle/>
                        <a:p>
                          <a:pPr algn="just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ru-RU" sz="1400">
                              <a:effectLst/>
                            </a:rPr>
                            <a:t>O(n) – для очереди</a:t>
                          </a:r>
                          <a:endParaRPr lang="ru-RU" sz="110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9525"/>
                    </a:tc>
                    <a:tc>
                      <a:txBody>
                        <a:bodyPr/>
                        <a:lstStyle/>
                        <a:p>
                          <a:pPr algn="just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ru-RU" sz="1400">
                              <a:effectLst/>
                            </a:rPr>
                            <a:t>O(n) – для очереди (используется не всегда)</a:t>
                          </a:r>
                          <a:endParaRPr lang="ru-RU" sz="110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9525"/>
                    </a:tc>
                    <a:extLst>
                      <a:ext uri="{0D108BD9-81ED-4DB2-BD59-A6C34878D82A}">
                        <a16:rowId xmlns:a16="http://schemas.microsoft.com/office/drawing/2014/main" val="10002"/>
                      </a:ext>
                    </a:extLst>
                  </a:tr>
                  <a:tr h="696087">
                    <a:tc>
                      <a:txBody>
                        <a:bodyPr/>
                        <a:lstStyle/>
                        <a:p>
                          <a:pPr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ru-RU" sz="1400">
                              <a:effectLst/>
                            </a:rPr>
                            <a:t>Сложность реализации</a:t>
                          </a:r>
                          <a:endParaRPr lang="ru-RU" sz="110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9525"/>
                    </a:tc>
                    <a:tc>
                      <a:txBody>
                        <a:bodyPr/>
                        <a:lstStyle/>
                        <a:p>
                          <a:pPr algn="just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ru-RU" sz="1400" dirty="0">
                              <a:effectLst/>
                            </a:rPr>
                            <a:t>Необходима работа с очередью</a:t>
                          </a:r>
                          <a:endParaRPr lang="ru-RU" sz="1100" dirty="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9525"/>
                    </a:tc>
                    <a:tc>
                      <a:txBody>
                        <a:bodyPr/>
                        <a:lstStyle/>
                        <a:p>
                          <a:pPr algn="just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ru-RU" sz="1400">
                              <a:effectLst/>
                            </a:rPr>
                            <a:t>Аналогичная, с добавлением логики проверки связности графа без подсчета компонент.</a:t>
                          </a:r>
                          <a:endParaRPr lang="ru-RU" sz="110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9525"/>
                    </a:tc>
                    <a:extLst>
                      <a:ext uri="{0D108BD9-81ED-4DB2-BD59-A6C34878D82A}">
                        <a16:rowId xmlns:a16="http://schemas.microsoft.com/office/drawing/2014/main" val="10003"/>
                      </a:ext>
                    </a:extLst>
                  </a:tr>
                  <a:tr h="1152652">
                    <a:tc>
                      <a:txBody>
                        <a:bodyPr/>
                        <a:lstStyle/>
                        <a:p>
                          <a:pPr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ru-RU" sz="1400">
                              <a:effectLst/>
                            </a:rPr>
                            <a:t>Преимущества</a:t>
                          </a:r>
                          <a:endParaRPr lang="ru-RU" sz="110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9525"/>
                    </a:tc>
                    <a:tc>
                      <a:txBody>
                        <a:bodyPr/>
                        <a:lstStyle/>
                        <a:p>
                          <a:pPr algn="just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ru-RU" sz="1400">
                              <a:effectLst/>
                            </a:rPr>
                            <a:t>Лучше работает на разряженных графах, не нужно никаких доп. условий</a:t>
                          </a:r>
                          <a:endParaRPr lang="ru-RU" sz="110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9525"/>
                    </a:tc>
                    <a:tc>
                      <a:txBody>
                        <a:bodyPr/>
                        <a:lstStyle/>
                        <a:p>
                          <a:pPr algn="just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ru-RU" sz="1400">
                              <a:effectLst/>
                            </a:rPr>
                            <a:t>Дополнительная память нужна не всегда, при применении на плотных графов необходима только формула проверки связности графа, можно обойтись без очереди.</a:t>
                          </a:r>
                          <a:endParaRPr lang="ru-RU" sz="110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9525"/>
                    </a:tc>
                    <a:extLst>
                      <a:ext uri="{0D108BD9-81ED-4DB2-BD59-A6C34878D82A}">
                        <a16:rowId xmlns:a16="http://schemas.microsoft.com/office/drawing/2014/main" val="10004"/>
                      </a:ext>
                    </a:extLst>
                  </a:tr>
                  <a:tr h="467805">
                    <a:tc>
                      <a:txBody>
                        <a:bodyPr/>
                        <a:lstStyle/>
                        <a:p>
                          <a:pPr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ru-RU" sz="1400">
                              <a:effectLst/>
                            </a:rPr>
                            <a:t>Недостатки</a:t>
                          </a:r>
                          <a:endParaRPr lang="ru-RU" sz="110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9525"/>
                    </a:tc>
                    <a:tc>
                      <a:txBody>
                        <a:bodyPr/>
                        <a:lstStyle/>
                        <a:p>
                          <a:pPr algn="just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ru-RU" sz="1400">
                              <a:effectLst/>
                            </a:rPr>
                            <a:t>Работа с очередью.</a:t>
                          </a:r>
                          <a:endParaRPr lang="ru-RU" sz="110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9525"/>
                    </a:tc>
                    <a:tc>
                      <a:txBody>
                        <a:bodyPr/>
                        <a:lstStyle/>
                        <a:p>
                          <a:pPr algn="just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ru-RU" sz="1400" dirty="0">
                              <a:effectLst/>
                            </a:rPr>
                            <a:t>При невыполнении условия связности графа займет больше времени.</a:t>
                          </a:r>
                          <a:endParaRPr lang="ru-RU" sz="1100" dirty="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9525"/>
                    </a:tc>
                    <a:extLst>
                      <a:ext uri="{0D108BD9-81ED-4DB2-BD59-A6C34878D82A}">
                        <a16:rowId xmlns:a16="http://schemas.microsoft.com/office/drawing/2014/main" val="10005"/>
                      </a:ext>
                    </a:extLst>
                  </a:tr>
                </a:tbl>
              </a:graphicData>
            </a:graphic>
          </p:graphicFrame>
        </mc:Fallback>
      </mc:AlternateContent>
    </p:spTree>
    <p:extLst>
      <p:ext uri="{BB962C8B-B14F-4D97-AF65-F5344CB8AC3E}">
        <p14:creationId xmlns:p14="http://schemas.microsoft.com/office/powerpoint/2010/main" val="256200370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0" y="682289"/>
            <a:ext cx="1219200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 eaLnBrk="0" fontAlgn="base" hangingPunct="0">
              <a:spcBef>
                <a:spcPct val="0"/>
              </a:spcBef>
              <a:spcAft>
                <a:spcPct val="0"/>
              </a:spcAft>
              <a:tabLst>
                <a:tab pos="5934075" algn="r"/>
              </a:tabLst>
            </a:pPr>
            <a:r>
              <a:rPr lang="ru-RU" altLang="ru-RU" sz="3600" b="1" dirty="0">
                <a:solidFill>
                  <a:schemeClr val="accent4">
                    <a:lumMod val="50000"/>
                  </a:schemeClr>
                </a:solidFill>
                <a:ea typeface="Calibri" panose="020F0502020204030204" pitchFamily="34" charset="0"/>
                <a:cs typeface="Times New Roman" panose="02020603050405020304" pitchFamily="18" charset="0"/>
              </a:rPr>
              <a:t>Визуализация и тестирование работы алгоритмов</a:t>
            </a:r>
          </a:p>
        </p:txBody>
      </p:sp>
      <p:sp>
        <p:nvSpPr>
          <p:cNvPr id="3" name="Управляющая кнопка: домой 2">
            <a:hlinkClick r:id="rId2" action="ppaction://hlinksldjump" highlightClick="1"/>
          </p:cNvPr>
          <p:cNvSpPr/>
          <p:nvPr/>
        </p:nvSpPr>
        <p:spPr>
          <a:xfrm>
            <a:off x="11188460" y="5848709"/>
            <a:ext cx="338400" cy="338400"/>
          </a:xfrm>
          <a:prstGeom prst="actionButtonHome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5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4" name="Рисунок 3" descr="C:\Users\Admin\AppData\Local\Temp\ksohtml9080\wps6.jpg">
            <a:extLst>
              <a:ext uri="{FF2B5EF4-FFF2-40B4-BE49-F238E27FC236}">
                <a16:creationId xmlns:a16="http://schemas.microsoft.com/office/drawing/2014/main" id="{712DAA55-693C-46AB-9549-18E1D60AEB27}"/>
              </a:ext>
            </a:extLst>
          </p:cNvPr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76133" y="2666234"/>
            <a:ext cx="3502323" cy="3347193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8BDD2DF2-C2C7-4BEE-B485-02764BD1F6A0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8724"/>
          <a:stretch/>
        </p:blipFill>
        <p:spPr>
          <a:xfrm>
            <a:off x="6776133" y="1426891"/>
            <a:ext cx="3484562" cy="1141071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603903CB-89AE-4BC7-9A91-50FFF762B0C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792939" y="1426891"/>
            <a:ext cx="4009911" cy="4586536"/>
          </a:xfrm>
          <a:prstGeom prst="rect">
            <a:avLst/>
          </a:prstGeom>
          <a:ln w="19050">
            <a:solidFill>
              <a:schemeClr val="accent4">
                <a:lumMod val="50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293157051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55434" y="5811198"/>
            <a:ext cx="353599" cy="359695"/>
          </a:xfrm>
          <a:prstGeom prst="rect">
            <a:avLst/>
          </a:prstGeom>
        </p:spPr>
      </p:pic>
      <p:sp>
        <p:nvSpPr>
          <p:cNvPr id="3" name="Прямоугольник 2"/>
          <p:cNvSpPr/>
          <p:nvPr/>
        </p:nvSpPr>
        <p:spPr>
          <a:xfrm>
            <a:off x="0" y="682289"/>
            <a:ext cx="12192000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  <a:tabLst>
                <a:tab pos="5934075" algn="r"/>
              </a:tabLst>
            </a:pPr>
            <a:r>
              <a:rPr lang="ru-RU" altLang="ru-RU" sz="3200" b="1" dirty="0">
                <a:solidFill>
                  <a:schemeClr val="accent4">
                    <a:lumMod val="50000"/>
                  </a:schemeClr>
                </a:solidFill>
                <a:ea typeface="Calibri" panose="020F0502020204030204" pitchFamily="34" charset="0"/>
                <a:cs typeface="Times New Roman" panose="02020603050405020304" pitchFamily="18" charset="0"/>
              </a:rPr>
              <a:t>Тема 3. Структуры данных (задача 4)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216325" y="1328468"/>
            <a:ext cx="993910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ru-RU" b="1" dirty="0">
                <a:solidFill>
                  <a:schemeClr val="accent4">
                    <a:lumMod val="75000"/>
                  </a:schemeClr>
                </a:solidFill>
              </a:rPr>
              <a:t>Задача: </a:t>
            </a:r>
            <a:r>
              <a:rPr lang="ru-RU" dirty="0">
                <a:solidFill>
                  <a:schemeClr val="accent4">
                    <a:lumMod val="75000"/>
                  </a:schemeClr>
                </a:solidFill>
              </a:rPr>
              <a:t>в массиве </a:t>
            </a:r>
            <a:r>
              <a:rPr lang="en-US" dirty="0">
                <a:solidFill>
                  <a:schemeClr val="accent4">
                    <a:lumMod val="75000"/>
                  </a:schemeClr>
                </a:solidFill>
              </a:rPr>
              <a:t>A</a:t>
            </a:r>
            <a:r>
              <a:rPr lang="ru-RU" dirty="0">
                <a:solidFill>
                  <a:schemeClr val="accent4">
                    <a:lumMod val="75000"/>
                  </a:schemeClr>
                </a:solidFill>
              </a:rPr>
              <a:t> размера </a:t>
            </a:r>
            <a:r>
              <a:rPr lang="en-US" dirty="0">
                <a:solidFill>
                  <a:schemeClr val="accent4">
                    <a:lumMod val="75000"/>
                  </a:schemeClr>
                </a:solidFill>
              </a:rPr>
              <a:t>n</a:t>
            </a:r>
            <a:r>
              <a:rPr lang="ru-RU" dirty="0">
                <a:solidFill>
                  <a:schemeClr val="accent4">
                    <a:lumMod val="75000"/>
                  </a:schemeClr>
                </a:solidFill>
              </a:rPr>
              <a:t> за одно обращение к каждому элементу массива необходимо каждый элемент заменить ближайшим большим, следующим за ним. Если такого элемента нет, то необходимо заменить его нулём. Можно использовать дополнительную память.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5" name="Таблица 4"/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3362687703"/>
                  </p:ext>
                </p:extLst>
              </p:nvPr>
            </p:nvGraphicFramePr>
            <p:xfrm>
              <a:off x="2459967" y="2527539"/>
              <a:ext cx="7272066" cy="3246813"/>
            </p:xfrm>
            <a:graphic>
              <a:graphicData uri="http://schemas.openxmlformats.org/drawingml/2006/table">
                <a:tbl>
                  <a:tblPr firstRow="1" firstCol="1" bandRow="1">
                    <a:tableStyleId>{EB9631B5-78F2-41C9-869B-9F39066F8104}</a:tableStyleId>
                  </a:tblPr>
                  <a:tblGrid>
                    <a:gridCol w="2424022">
                      <a:extLst>
                        <a:ext uri="{9D8B030D-6E8A-4147-A177-3AD203B41FA5}">
                          <a16:colId xmlns:a16="http://schemas.microsoft.com/office/drawing/2014/main" val="20000"/>
                        </a:ext>
                      </a:extLst>
                    </a:gridCol>
                    <a:gridCol w="2424022">
                      <a:extLst>
                        <a:ext uri="{9D8B030D-6E8A-4147-A177-3AD203B41FA5}">
                          <a16:colId xmlns:a16="http://schemas.microsoft.com/office/drawing/2014/main" val="20001"/>
                        </a:ext>
                      </a:extLst>
                    </a:gridCol>
                    <a:gridCol w="2424022">
                      <a:extLst>
                        <a:ext uri="{9D8B030D-6E8A-4147-A177-3AD203B41FA5}">
                          <a16:colId xmlns:a16="http://schemas.microsoft.com/office/drawing/2014/main" val="20002"/>
                        </a:ext>
                      </a:extLst>
                    </a:gridCol>
                  </a:tblGrid>
                  <a:tr h="429402">
                    <a:tc>
                      <a:txBody>
                        <a:bodyPr/>
                        <a:lstStyle/>
                        <a:p>
                          <a:pPr algn="ctr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ru-RU" sz="1200" dirty="0">
                              <a:effectLst/>
                            </a:rPr>
                            <a:t>Характеристика</a:t>
                          </a:r>
                          <a:endParaRPr lang="ru-RU" sz="1100" dirty="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/>
                    </a:tc>
                    <a:tc>
                      <a:txBody>
                        <a:bodyPr/>
                        <a:lstStyle/>
                        <a:p>
                          <a:pPr algn="ctr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ru-RU" sz="1200">
                              <a:effectLst/>
                            </a:rPr>
                            <a:t>Наивная реализация (двойной цикл)</a:t>
                          </a:r>
                          <a:endParaRPr lang="ru-RU" sz="110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/>
                    </a:tc>
                    <a:tc>
                      <a:txBody>
                        <a:bodyPr/>
                        <a:lstStyle/>
                        <a:p>
                          <a:pPr algn="ctr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ru-RU" sz="1200">
                              <a:effectLst/>
                            </a:rPr>
                            <a:t>Реализация со стеком</a:t>
                          </a:r>
                          <a:endParaRPr lang="ru-RU" sz="110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/>
                    </a:tc>
                    <a:extLst>
                      <a:ext uri="{0D108BD9-81ED-4DB2-BD59-A6C34878D82A}">
                        <a16:rowId xmlns:a16="http://schemas.microsoft.com/office/drawing/2014/main" val="10000"/>
                      </a:ext>
                    </a:extLst>
                  </a:tr>
                  <a:tr h="389196">
                    <a:tc>
                      <a:txBody>
                        <a:bodyPr/>
                        <a:lstStyle/>
                        <a:p>
                          <a:pPr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ru-RU" sz="1200">
                              <a:effectLst/>
                            </a:rPr>
                            <a:t>Временная сложность</a:t>
                          </a:r>
                          <a:endParaRPr lang="ru-RU" sz="110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/>
                    </a:tc>
                    <a:tc>
                      <a:txBody>
                        <a:bodyPr/>
                        <a:lstStyle/>
                        <a:p>
                          <a:pPr algn="just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m:rPr>
                                    <m:sty m:val="p"/>
                                  </m:rPr>
                                  <a:rPr lang="en-US" sz="1600" b="0" i="0">
                                    <a:effectLst/>
                                    <a:latin typeface="Cambria Math" panose="02040503050406030204" pitchFamily="18" charset="0"/>
                                  </a:rPr>
                                  <m:t>O</m:t>
                                </m:r>
                                <m:r>
                                  <a:rPr lang="en-US" sz="1600" b="0" i="0">
                                    <a:effectLst/>
                                    <a:latin typeface="Cambria Math" panose="02040503050406030204" pitchFamily="18" charset="0"/>
                                  </a:rPr>
                                  <m:t>(</m:t>
                                </m:r>
                                <m:sSup>
                                  <m:sSupPr>
                                    <m:ctrlPr>
                                      <a:rPr lang="ru-RU" sz="1600" b="0" i="1">
                                        <a:effectLst/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m:rPr>
                                        <m:sty m:val="p"/>
                                      </m:rPr>
                                      <a:rPr lang="en-US" sz="1600" b="0" i="0"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n</m:t>
                                    </m:r>
                                  </m:e>
                                  <m:sup>
                                    <m:r>
                                      <a:rPr lang="en-US" sz="1600" b="0" i="0"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sup>
                                </m:sSup>
                                <m:r>
                                  <a:rPr lang="en-US" sz="1600" b="0" i="0">
                                    <a:effectLst/>
                                    <a:latin typeface="Cambria Math" panose="02040503050406030204" pitchFamily="18" charset="0"/>
                                  </a:rPr>
                                  <m:t>)</m:t>
                                </m:r>
                              </m:oMath>
                            </m:oMathPara>
                          </a14:m>
                          <a:endParaRPr lang="ru-RU" sz="1400" b="0" i="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/>
                    </a:tc>
                    <a:tc>
                      <a:txBody>
                        <a:bodyPr/>
                        <a:lstStyle/>
                        <a:p>
                          <a:pPr algn="just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m:rPr>
                                    <m:sty m:val="p"/>
                                  </m:rPr>
                                  <a:rPr lang="ru-RU" sz="1600" b="0" i="0">
                                    <a:effectLst/>
                                    <a:latin typeface="Cambria Math" panose="02040503050406030204" pitchFamily="18" charset="0"/>
                                  </a:rPr>
                                  <m:t>O</m:t>
                                </m:r>
                                <m:r>
                                  <a:rPr lang="ru-RU" sz="1600" b="0" i="0">
                                    <a:effectLst/>
                                    <a:latin typeface="Cambria Math" panose="02040503050406030204" pitchFamily="18" charset="0"/>
                                  </a:rPr>
                                  <m:t>(</m:t>
                                </m:r>
                                <m:r>
                                  <m:rPr>
                                    <m:sty m:val="p"/>
                                  </m:rPr>
                                  <a:rPr lang="ru-RU" sz="1600" b="0" i="0">
                                    <a:effectLst/>
                                    <a:latin typeface="Cambria Math" panose="02040503050406030204" pitchFamily="18" charset="0"/>
                                  </a:rPr>
                                  <m:t>n</m:t>
                                </m:r>
                                <m:r>
                                  <a:rPr lang="ru-RU" sz="1600" b="0" i="0">
                                    <a:effectLst/>
                                    <a:latin typeface="Cambria Math" panose="02040503050406030204" pitchFamily="18" charset="0"/>
                                  </a:rPr>
                                  <m:t>)</m:t>
                                </m:r>
                              </m:oMath>
                            </m:oMathPara>
                          </a14:m>
                          <a:endParaRPr lang="ru-RU" sz="1400" b="0" i="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/>
                    </a:tc>
                    <a:extLst>
                      <a:ext uri="{0D108BD9-81ED-4DB2-BD59-A6C34878D82A}">
                        <a16:rowId xmlns:a16="http://schemas.microsoft.com/office/drawing/2014/main" val="10001"/>
                      </a:ext>
                    </a:extLst>
                  </a:tr>
                  <a:tr h="367703">
                    <a:tc>
                      <a:txBody>
                        <a:bodyPr/>
                        <a:lstStyle/>
                        <a:p>
                          <a:pPr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ru-RU" sz="1200">
                              <a:effectLst/>
                            </a:rPr>
                            <a:t>Дополнительная память</a:t>
                          </a:r>
                          <a:endParaRPr lang="ru-RU" sz="110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/>
                    </a:tc>
                    <a:tc>
                      <a:txBody>
                        <a:bodyPr/>
                        <a:lstStyle/>
                        <a:p>
                          <a:pPr algn="just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ru-RU" sz="1600" b="0" i="0">
                              <a:effectLst/>
                            </a:rPr>
                            <a:t>O(1)</a:t>
                          </a:r>
                          <a:endParaRPr lang="ru-RU" sz="1400" b="0" i="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/>
                    </a:tc>
                    <a:tc>
                      <a:txBody>
                        <a:bodyPr/>
                        <a:lstStyle/>
                        <a:p>
                          <a:pPr algn="just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ru-RU" sz="1600" b="0" i="0" dirty="0">
                              <a:effectLst/>
                            </a:rPr>
                            <a:t>O(n) (для стека)</a:t>
                          </a:r>
                          <a:endParaRPr lang="ru-RU" sz="1400" b="0" i="0" dirty="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/>
                    </a:tc>
                    <a:extLst>
                      <a:ext uri="{0D108BD9-81ED-4DB2-BD59-A6C34878D82A}">
                        <a16:rowId xmlns:a16="http://schemas.microsoft.com/office/drawing/2014/main" val="10002"/>
                      </a:ext>
                    </a:extLst>
                  </a:tr>
                  <a:tr h="429402">
                    <a:tc>
                      <a:txBody>
                        <a:bodyPr/>
                        <a:lstStyle/>
                        <a:p>
                          <a:pPr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ru-RU" sz="1200" dirty="0">
                              <a:effectLst/>
                            </a:rPr>
                            <a:t>Сложность реализации</a:t>
                          </a:r>
                          <a:endParaRPr lang="ru-RU" sz="1100" dirty="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/>
                    </a:tc>
                    <a:tc>
                      <a:txBody>
                        <a:bodyPr/>
                        <a:lstStyle/>
                        <a:p>
                          <a:pPr algn="just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ru-RU" sz="1600" b="0" i="0">
                              <a:effectLst/>
                            </a:rPr>
                            <a:t>Простая, легко понять и реализовать</a:t>
                          </a:r>
                          <a:endParaRPr lang="ru-RU" sz="1400" b="0" i="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/>
                    </a:tc>
                    <a:tc>
                      <a:txBody>
                        <a:bodyPr/>
                        <a:lstStyle/>
                        <a:p>
                          <a:pPr algn="just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ru-RU" sz="1600" b="0" i="0" dirty="0">
                              <a:effectLst/>
                            </a:rPr>
                            <a:t>Более сложная, требует понимания работы стека</a:t>
                          </a:r>
                          <a:endParaRPr lang="ru-RU" sz="1400" b="0" i="0" dirty="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/>
                    </a:tc>
                    <a:extLst>
                      <a:ext uri="{0D108BD9-81ED-4DB2-BD59-A6C34878D82A}">
                        <a16:rowId xmlns:a16="http://schemas.microsoft.com/office/drawing/2014/main" val="10003"/>
                      </a:ext>
                    </a:extLst>
                  </a:tr>
                  <a:tr h="429402">
                    <a:tc>
                      <a:txBody>
                        <a:bodyPr/>
                        <a:lstStyle/>
                        <a:p>
                          <a:pPr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ru-RU" sz="1200">
                              <a:effectLst/>
                            </a:rPr>
                            <a:t>Преимущества</a:t>
                          </a:r>
                          <a:endParaRPr lang="ru-RU" sz="110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/>
                    </a:tc>
                    <a:tc>
                      <a:txBody>
                        <a:bodyPr/>
                        <a:lstStyle/>
                        <a:p>
                          <a:pPr algn="just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ru-RU" sz="1600" b="0" i="0">
                              <a:effectLst/>
                            </a:rPr>
                            <a:t>Минимум дополнительной памяти, простота</a:t>
                          </a:r>
                          <a:endParaRPr lang="ru-RU" sz="1400" b="0" i="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/>
                    </a:tc>
                    <a:tc>
                      <a:txBody>
                        <a:bodyPr/>
                        <a:lstStyle/>
                        <a:p>
                          <a:pPr algn="just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ru-RU" sz="1600" b="0" i="0">
                              <a:effectLst/>
                            </a:rPr>
                            <a:t>Быстрая работа даже на больших данных</a:t>
                          </a:r>
                          <a:endParaRPr lang="ru-RU" sz="1400" b="0" i="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/>
                    </a:tc>
                    <a:extLst>
                      <a:ext uri="{0D108BD9-81ED-4DB2-BD59-A6C34878D82A}">
                        <a16:rowId xmlns:a16="http://schemas.microsoft.com/office/drawing/2014/main" val="10004"/>
                      </a:ext>
                    </a:extLst>
                  </a:tr>
                  <a:tr h="748374">
                    <a:tc>
                      <a:txBody>
                        <a:bodyPr/>
                        <a:lstStyle/>
                        <a:p>
                          <a:pPr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ru-RU" sz="1200">
                              <a:effectLst/>
                            </a:rPr>
                            <a:t>Недостатки</a:t>
                          </a:r>
                          <a:endParaRPr lang="ru-RU" sz="110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/>
                    </a:tc>
                    <a:tc>
                      <a:txBody>
                        <a:bodyPr/>
                        <a:lstStyle/>
                        <a:p>
                          <a:pPr algn="just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ru-RU" sz="1600" b="0" i="0" dirty="0">
                              <a:effectLst/>
                            </a:rPr>
                            <a:t>Медленная на больших данных, квадратичная сложность</a:t>
                          </a:r>
                          <a:endParaRPr lang="ru-RU" sz="1400" b="0" i="0" dirty="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/>
                    </a:tc>
                    <a:tc>
                      <a:txBody>
                        <a:bodyPr/>
                        <a:lstStyle/>
                        <a:p>
                          <a:pPr algn="just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ru-RU" sz="1600" b="0" i="0" dirty="0">
                              <a:effectLst/>
                            </a:rPr>
                            <a:t>Требует дополнительной памяти под стек, сложнее для понимания</a:t>
                          </a:r>
                          <a:endParaRPr lang="ru-RU" sz="1400" b="0" i="0" dirty="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/>
                    </a:tc>
                    <a:extLst>
                      <a:ext uri="{0D108BD9-81ED-4DB2-BD59-A6C34878D82A}">
                        <a16:rowId xmlns:a16="http://schemas.microsoft.com/office/drawing/2014/main" val="10005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5" name="Таблица 4"/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3362687703"/>
                  </p:ext>
                </p:extLst>
              </p:nvPr>
            </p:nvGraphicFramePr>
            <p:xfrm>
              <a:off x="2459967" y="2527539"/>
              <a:ext cx="7272066" cy="3273674"/>
            </p:xfrm>
            <a:graphic>
              <a:graphicData uri="http://schemas.openxmlformats.org/drawingml/2006/table">
                <a:tbl>
                  <a:tblPr firstRow="1" firstCol="1" bandRow="1">
                    <a:tableStyleId>{EB9631B5-78F2-41C9-869B-9F39066F8104}</a:tableStyleId>
                  </a:tblPr>
                  <a:tblGrid>
                    <a:gridCol w="2424022">
                      <a:extLst>
                        <a:ext uri="{9D8B030D-6E8A-4147-A177-3AD203B41FA5}">
                          <a16:colId xmlns:a16="http://schemas.microsoft.com/office/drawing/2014/main" xmlns:a14="http://schemas.microsoft.com/office/drawing/2010/main" xmlns="" val="20000"/>
                        </a:ext>
                      </a:extLst>
                    </a:gridCol>
                    <a:gridCol w="2424022">
                      <a:extLst>
                        <a:ext uri="{9D8B030D-6E8A-4147-A177-3AD203B41FA5}">
                          <a16:colId xmlns:a16="http://schemas.microsoft.com/office/drawing/2014/main" xmlns:a14="http://schemas.microsoft.com/office/drawing/2010/main" xmlns="" val="20001"/>
                        </a:ext>
                      </a:extLst>
                    </a:gridCol>
                    <a:gridCol w="2424022">
                      <a:extLst>
                        <a:ext uri="{9D8B030D-6E8A-4147-A177-3AD203B41FA5}">
                          <a16:colId xmlns:a16="http://schemas.microsoft.com/office/drawing/2014/main" xmlns:a14="http://schemas.microsoft.com/office/drawing/2010/main" xmlns="" val="20002"/>
                        </a:ext>
                      </a:extLst>
                    </a:gridCol>
                  </a:tblGrid>
                  <a:tr h="429402">
                    <a:tc>
                      <a:txBody>
                        <a:bodyPr/>
                        <a:lstStyle/>
                        <a:p>
                          <a:pPr algn="ctr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ru-RU" sz="1200" dirty="0">
                              <a:effectLst/>
                            </a:rPr>
                            <a:t>Характеристика</a:t>
                          </a:r>
                          <a:endParaRPr lang="ru-RU" sz="1100" dirty="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/>
                    </a:tc>
                    <a:tc>
                      <a:txBody>
                        <a:bodyPr/>
                        <a:lstStyle/>
                        <a:p>
                          <a:pPr algn="ctr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ru-RU" sz="1200">
                              <a:effectLst/>
                            </a:rPr>
                            <a:t>Наивная реализация (двойной цикл)</a:t>
                          </a:r>
                          <a:endParaRPr lang="ru-RU" sz="110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/>
                    </a:tc>
                    <a:tc>
                      <a:txBody>
                        <a:bodyPr/>
                        <a:lstStyle/>
                        <a:p>
                          <a:pPr algn="ctr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ru-RU" sz="1200">
                              <a:effectLst/>
                            </a:rPr>
                            <a:t>Реализация со стеком</a:t>
                          </a:r>
                          <a:endParaRPr lang="ru-RU" sz="110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/>
                    </a:tc>
                    <a:extLst>
                      <a:ext uri="{0D108BD9-81ED-4DB2-BD59-A6C34878D82A}">
                        <a16:rowId xmlns:a16="http://schemas.microsoft.com/office/drawing/2014/main" xmlns:a14="http://schemas.microsoft.com/office/drawing/2010/main" xmlns="" val="10000"/>
                      </a:ext>
                    </a:extLst>
                  </a:tr>
                  <a:tr h="389196">
                    <a:tc>
                      <a:txBody>
                        <a:bodyPr/>
                        <a:lstStyle/>
                        <a:p>
                          <a:pPr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ru-RU" sz="1200">
                              <a:effectLst/>
                            </a:rPr>
                            <a:t>Временная сложность</a:t>
                          </a:r>
                          <a:endParaRPr lang="ru-RU" sz="110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/>
                    </a:tc>
                    <a:tc>
                      <a:txBody>
                        <a:bodyPr/>
                        <a:lstStyle/>
                        <a:p>
                          <a:endParaRPr lang="ru-RU"/>
                        </a:p>
                      </a:txBody>
                      <a:tcPr marL="68580" marR="68580" marT="0" marB="0">
                        <a:blipFill rotWithShape="0">
                          <a:blip r:embed="rId3"/>
                          <a:stretch>
                            <a:fillRect l="-100000" t="-120313" r="-100503" b="-660938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ru-RU"/>
                        </a:p>
                      </a:txBody>
                      <a:tcPr marL="68580" marR="68580" marT="0" marB="0">
                        <a:blipFill rotWithShape="0">
                          <a:blip r:embed="rId3"/>
                          <a:stretch>
                            <a:fillRect l="-200000" t="-120313" r="-503" b="-660938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xmlns:a14="http://schemas.microsoft.com/office/drawing/2010/main" xmlns="" val="10001"/>
                      </a:ext>
                    </a:extLst>
                  </a:tr>
                  <a:tr h="367703">
                    <a:tc>
                      <a:txBody>
                        <a:bodyPr/>
                        <a:lstStyle/>
                        <a:p>
                          <a:pPr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ru-RU" sz="1200">
                              <a:effectLst/>
                            </a:rPr>
                            <a:t>Дополнительная память</a:t>
                          </a:r>
                          <a:endParaRPr lang="ru-RU" sz="110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/>
                    </a:tc>
                    <a:tc>
                      <a:txBody>
                        <a:bodyPr/>
                        <a:lstStyle/>
                        <a:p>
                          <a:pPr algn="just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ru-RU" sz="1600" b="0" i="0">
                              <a:effectLst/>
                            </a:rPr>
                            <a:t>O(1)</a:t>
                          </a:r>
                          <a:endParaRPr lang="ru-RU" sz="1400" b="0" i="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/>
                    </a:tc>
                    <a:tc>
                      <a:txBody>
                        <a:bodyPr/>
                        <a:lstStyle/>
                        <a:p>
                          <a:pPr algn="just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ru-RU" sz="1600" b="0" i="0" dirty="0">
                              <a:effectLst/>
                            </a:rPr>
                            <a:t>O(n) (для стека)</a:t>
                          </a:r>
                          <a:endParaRPr lang="ru-RU" sz="1400" b="0" i="0" dirty="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/>
                    </a:tc>
                    <a:extLst>
                      <a:ext uri="{0D108BD9-81ED-4DB2-BD59-A6C34878D82A}">
                        <a16:rowId xmlns:a16="http://schemas.microsoft.com/office/drawing/2014/main" xmlns:a14="http://schemas.microsoft.com/office/drawing/2010/main" xmlns="" val="10002"/>
                      </a:ext>
                    </a:extLst>
                  </a:tr>
                  <a:tr h="521843">
                    <a:tc>
                      <a:txBody>
                        <a:bodyPr/>
                        <a:lstStyle/>
                        <a:p>
                          <a:pPr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ru-RU" sz="1200" dirty="0">
                              <a:effectLst/>
                            </a:rPr>
                            <a:t>Сложность реализации</a:t>
                          </a:r>
                          <a:endParaRPr lang="ru-RU" sz="1100" dirty="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/>
                    </a:tc>
                    <a:tc>
                      <a:txBody>
                        <a:bodyPr/>
                        <a:lstStyle/>
                        <a:p>
                          <a:pPr algn="just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ru-RU" sz="1600" b="0" i="0">
                              <a:effectLst/>
                            </a:rPr>
                            <a:t>Простая, легко понять и реализовать</a:t>
                          </a:r>
                          <a:endParaRPr lang="ru-RU" sz="1400" b="0" i="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/>
                    </a:tc>
                    <a:tc>
                      <a:txBody>
                        <a:bodyPr/>
                        <a:lstStyle/>
                        <a:p>
                          <a:pPr algn="just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ru-RU" sz="1600" b="0" i="0" dirty="0">
                              <a:effectLst/>
                            </a:rPr>
                            <a:t>Более сложная, требует понимания работы стека</a:t>
                          </a:r>
                          <a:endParaRPr lang="ru-RU" sz="1400" b="0" i="0" dirty="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/>
                    </a:tc>
                    <a:extLst>
                      <a:ext uri="{0D108BD9-81ED-4DB2-BD59-A6C34878D82A}">
                        <a16:rowId xmlns:a16="http://schemas.microsoft.com/office/drawing/2014/main" xmlns:a14="http://schemas.microsoft.com/office/drawing/2010/main" xmlns="" val="10003"/>
                      </a:ext>
                    </a:extLst>
                  </a:tr>
                  <a:tr h="782765">
                    <a:tc>
                      <a:txBody>
                        <a:bodyPr/>
                        <a:lstStyle/>
                        <a:p>
                          <a:pPr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ru-RU" sz="1200">
                              <a:effectLst/>
                            </a:rPr>
                            <a:t>Преимущества</a:t>
                          </a:r>
                          <a:endParaRPr lang="ru-RU" sz="110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/>
                    </a:tc>
                    <a:tc>
                      <a:txBody>
                        <a:bodyPr/>
                        <a:lstStyle/>
                        <a:p>
                          <a:pPr algn="just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ru-RU" sz="1600" b="0" i="0">
                              <a:effectLst/>
                            </a:rPr>
                            <a:t>Минимум дополнительной памяти, простота</a:t>
                          </a:r>
                          <a:endParaRPr lang="ru-RU" sz="1400" b="0" i="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/>
                    </a:tc>
                    <a:tc>
                      <a:txBody>
                        <a:bodyPr/>
                        <a:lstStyle/>
                        <a:p>
                          <a:pPr algn="just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ru-RU" sz="1600" b="0" i="0">
                              <a:effectLst/>
                            </a:rPr>
                            <a:t>Быстрая работа даже на больших данных</a:t>
                          </a:r>
                          <a:endParaRPr lang="ru-RU" sz="1400" b="0" i="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/>
                    </a:tc>
                    <a:extLst>
                      <a:ext uri="{0D108BD9-81ED-4DB2-BD59-A6C34878D82A}">
                        <a16:rowId xmlns:a16="http://schemas.microsoft.com/office/drawing/2014/main" xmlns:a14="http://schemas.microsoft.com/office/drawing/2010/main" xmlns="" val="10004"/>
                      </a:ext>
                    </a:extLst>
                  </a:tr>
                  <a:tr h="782765">
                    <a:tc>
                      <a:txBody>
                        <a:bodyPr/>
                        <a:lstStyle/>
                        <a:p>
                          <a:pPr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ru-RU" sz="1200">
                              <a:effectLst/>
                            </a:rPr>
                            <a:t>Недостатки</a:t>
                          </a:r>
                          <a:endParaRPr lang="ru-RU" sz="110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/>
                    </a:tc>
                    <a:tc>
                      <a:txBody>
                        <a:bodyPr/>
                        <a:lstStyle/>
                        <a:p>
                          <a:pPr algn="just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ru-RU" sz="1600" b="0" i="0" dirty="0">
                              <a:effectLst/>
                            </a:rPr>
                            <a:t>Медленная на больших данных, квадратичная сложность</a:t>
                          </a:r>
                          <a:endParaRPr lang="ru-RU" sz="1400" b="0" i="0" dirty="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/>
                    </a:tc>
                    <a:tc>
                      <a:txBody>
                        <a:bodyPr/>
                        <a:lstStyle/>
                        <a:p>
                          <a:pPr algn="just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ru-RU" sz="1600" b="0" i="0" dirty="0">
                              <a:effectLst/>
                            </a:rPr>
                            <a:t>Требует дополнительной памяти под стек, сложнее для понимания</a:t>
                          </a:r>
                          <a:endParaRPr lang="ru-RU" sz="1400" b="0" i="0" dirty="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/>
                    </a:tc>
                    <a:extLst>
                      <a:ext uri="{0D108BD9-81ED-4DB2-BD59-A6C34878D82A}">
                        <a16:rowId xmlns:a16="http://schemas.microsoft.com/office/drawing/2014/main" xmlns:a14="http://schemas.microsoft.com/office/drawing/2010/main" xmlns="" val="10005"/>
                      </a:ext>
                    </a:extLst>
                  </a:tr>
                </a:tbl>
              </a:graphicData>
            </a:graphic>
          </p:graphicFrame>
        </mc:Fallback>
      </mc:AlternateContent>
    </p:spTree>
    <p:extLst>
      <p:ext uri="{BB962C8B-B14F-4D97-AF65-F5344CB8AC3E}">
        <p14:creationId xmlns:p14="http://schemas.microsoft.com/office/powerpoint/2010/main" val="104951912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Натуральные материалы">
  <a:themeElements>
    <a:clrScheme name="Натуральные материалы">
      <a:dk1>
        <a:sysClr val="windowText" lastClr="000000"/>
      </a:dk1>
      <a:lt1>
        <a:sysClr val="window" lastClr="FFFFFF"/>
      </a:lt1>
      <a:dk2>
        <a:srgbClr val="212121"/>
      </a:dk2>
      <a:lt2>
        <a:srgbClr val="DADADA"/>
      </a:lt2>
      <a:accent1>
        <a:srgbClr val="83992A"/>
      </a:accent1>
      <a:accent2>
        <a:srgbClr val="3C9770"/>
      </a:accent2>
      <a:accent3>
        <a:srgbClr val="44709D"/>
      </a:accent3>
      <a:accent4>
        <a:srgbClr val="A23C33"/>
      </a:accent4>
      <a:accent5>
        <a:srgbClr val="D97828"/>
      </a:accent5>
      <a:accent6>
        <a:srgbClr val="DEB340"/>
      </a:accent6>
      <a:hlink>
        <a:srgbClr val="A8BF4D"/>
      </a:hlink>
      <a:folHlink>
        <a:srgbClr val="B4CA80"/>
      </a:folHlink>
    </a:clrScheme>
    <a:fontScheme name="Натуральные материалы">
      <a:majorFont>
        <a:latin typeface="Garamond" panose="02020404030301010803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Garamond" panose="02020404030301010803"/>
        <a:ea typeface=""/>
        <a:cs typeface=""/>
        <a:font script="Jpan" typeface="ＭＳ Ｐ明朝"/>
        <a:font script="Hang" typeface="바탕"/>
        <a:font script="Hans" typeface="方正舒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Натуральные материалы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blipFill>
          <a:blip xmlns:r="http://schemas.openxmlformats.org/officeDocument/2006/relationships" r:embed="rId1">
            <a:duotone>
              <a:schemeClr val="phClr">
                <a:shade val="74000"/>
                <a:satMod val="130000"/>
                <a:lumMod val="90000"/>
              </a:schemeClr>
              <a:schemeClr val="phClr">
                <a:tint val="94000"/>
                <a:satMod val="120000"/>
                <a:lumMod val="104000"/>
              </a:schemeClr>
            </a:duotone>
          </a:blip>
          <a:tile tx="0" ty="0" sx="100000" sy="100000" flip="none" algn="tl"/>
        </a:blip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38100" dist="254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88000"/>
                <a:lumMod val="98000"/>
              </a:schemeClr>
            </a:gs>
          </a:gsLst>
          <a:lin ang="5400000" scaled="0"/>
        </a:gradFill>
        <a:blipFill>
          <a:blip xmlns:r="http://schemas.openxmlformats.org/officeDocument/2006/relationships" r:embed="rId2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rganic" id="{28CDC826-8792-45C0-861B-85EB3ADEDA33}" vid="{7DAC20F1-423D-49E2-BD0B-50532748BAD0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Organic</Template>
  <TotalTime>361</TotalTime>
  <Words>940</Words>
  <Application>Microsoft Office PowerPoint</Application>
  <PresentationFormat>Widescreen</PresentationFormat>
  <Paragraphs>107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8" baseType="lpstr">
      <vt:lpstr>Arial</vt:lpstr>
      <vt:lpstr>Calibri</vt:lpstr>
      <vt:lpstr>Cambria Math</vt:lpstr>
      <vt:lpstr>Garamond</vt:lpstr>
      <vt:lpstr>Натуральные материалы</vt:lpstr>
      <vt:lpstr>Алгоритмы и структуры данных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Алгоритмы и структуры данных</dc:title>
  <dc:creator>Admin</dc:creator>
  <cp:lastModifiedBy>Dasha Z</cp:lastModifiedBy>
  <cp:revision>29</cp:revision>
  <dcterms:created xsi:type="dcterms:W3CDTF">2025-05-28T06:20:35Z</dcterms:created>
  <dcterms:modified xsi:type="dcterms:W3CDTF">2025-05-29T05:24:39Z</dcterms:modified>
</cp:coreProperties>
</file>

<file path=docProps/thumbnail.jpeg>
</file>